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411" r:id="rId2"/>
    <p:sldId id="506" r:id="rId3"/>
    <p:sldId id="507" r:id="rId4"/>
    <p:sldId id="504" r:id="rId5"/>
    <p:sldId id="475" r:id="rId6"/>
    <p:sldId id="476" r:id="rId7"/>
    <p:sldId id="502" r:id="rId8"/>
    <p:sldId id="501" r:id="rId9"/>
    <p:sldId id="509" r:id="rId10"/>
    <p:sldId id="508" r:id="rId11"/>
    <p:sldId id="480" r:id="rId12"/>
    <p:sldId id="477" r:id="rId13"/>
    <p:sldId id="478" r:id="rId14"/>
    <p:sldId id="500" r:id="rId15"/>
    <p:sldId id="481" r:id="rId16"/>
    <p:sldId id="510" r:id="rId17"/>
    <p:sldId id="511" r:id="rId18"/>
    <p:sldId id="512" r:id="rId19"/>
    <p:sldId id="482" r:id="rId20"/>
    <p:sldId id="488" r:id="rId21"/>
    <p:sldId id="489" r:id="rId22"/>
    <p:sldId id="490" r:id="rId23"/>
    <p:sldId id="495" r:id="rId24"/>
    <p:sldId id="491" r:id="rId25"/>
    <p:sldId id="492" r:id="rId26"/>
    <p:sldId id="496" r:id="rId27"/>
    <p:sldId id="498" r:id="rId28"/>
    <p:sldId id="493" r:id="rId29"/>
    <p:sldId id="513" r:id="rId30"/>
    <p:sldId id="514" r:id="rId31"/>
    <p:sldId id="515" r:id="rId32"/>
    <p:sldId id="516" r:id="rId33"/>
    <p:sldId id="517" r:id="rId34"/>
    <p:sldId id="474" r:id="rId35"/>
    <p:sldId id="503" r:id="rId36"/>
    <p:sldId id="505" r:id="rId37"/>
    <p:sldId id="485" r:id="rId38"/>
    <p:sldId id="487" r:id="rId39"/>
    <p:sldId id="518" r:id="rId40"/>
    <p:sldId id="486" r:id="rId41"/>
    <p:sldId id="473"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78472" autoAdjust="0"/>
  </p:normalViewPr>
  <p:slideViewPr>
    <p:cSldViewPr snapToObjects="1" showGuides="1">
      <p:cViewPr>
        <p:scale>
          <a:sx n="100" d="100"/>
          <a:sy n="100" d="100"/>
        </p:scale>
        <p:origin x="-896" y="-1232"/>
      </p:cViewPr>
      <p:guideLst>
        <p:guide orient="horz" pos="575"/>
        <p:guide pos="29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10/21/16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10/21/16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well.blogs.nytimes.com/2012/03/14/new-guidelines-advise-less-frequent-pap-smears/?_r=0"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story the graph tells is pretty clear: Sales in China are rocketing up while they’re declining or stagnant in North America and Europe. But look more closely. The data for Western Europe and North America is defined as an aggregation of light vehicle sales, according to the note in the lower-right corner. How would the story change if the North American data included truck, SUV, and minivan sales? The story you get from these kinds of data graphics can depend entirely on what’s aggregated (or not aggregated) together in the measure. Aggregations can serve as a tool of obfuscation, whether intentional or not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2050165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map a data value to radius or diameter, the physical size</a:t>
            </a:r>
            <a:r>
              <a:rPr lang="en-US" baseline="0" dirty="0" smtClean="0"/>
              <a:t> of the circle goes up as a square. Instead consider scaling by the area of the symbol (a circle in this case). </a:t>
            </a:r>
          </a:p>
          <a:p>
            <a:endParaRPr lang="en-US" baseline="0" dirty="0" smtClean="0"/>
          </a:p>
          <a:p>
            <a:r>
              <a:rPr lang="en-US" baseline="0" dirty="0" smtClean="0"/>
              <a:t>The encoding of data into symbols in this </a:t>
            </a:r>
            <a:r>
              <a:rPr lang="en-US" baseline="0" dirty="0" err="1" smtClean="0"/>
              <a:t>vis</a:t>
            </a:r>
            <a:r>
              <a:rPr lang="en-US" baseline="0" dirty="0" smtClean="0"/>
              <a:t> of doctors devoted to family practice suffers the same issue: showing a 1 dimensions attribute as an area of the symbol leads to distortion.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4119784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only are years not uniformly spaced, but you have font sizes changing. </a:t>
            </a:r>
          </a:p>
          <a:p>
            <a:endParaRPr lang="en-US" dirty="0" smtClean="0"/>
          </a:p>
          <a:p>
            <a:r>
              <a:rPr lang="en-US" dirty="0" smtClean="0"/>
              <a:t>You can’t differentiate</a:t>
            </a:r>
            <a:r>
              <a:rPr lang="en-US" baseline="0" dirty="0" smtClean="0"/>
              <a:t> the difference in a change of value and in the perspective distortion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2715842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2715842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next figure is an example of a truncated y-axis that is misleading. In moving from a value of 75% in 2008-2009 to 78% in 2009-2010 the height of the bar (represented as a stack of books) is doubled, visually exaggerating the actual increase. Another misleading aspect of this chart is that the height of the bar from 78% to 79% goes up quite a bit but doesn’t change at all for the exact same increase from 81% to 82%. In both cases the height of the bar should go up the same amount.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3587077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recent</a:t>
            </a:r>
            <a:r>
              <a:rPr lang="en-US" baseline="0" dirty="0" smtClean="0"/>
              <a:t> experiment looked at the extent to which 4 different manipulation strategies were effective in changing people’s perceptions. </a:t>
            </a:r>
          </a:p>
          <a:p>
            <a:endParaRPr lang="en-US" baseline="0" dirty="0" smtClean="0"/>
          </a:p>
          <a:p>
            <a:r>
              <a:rPr lang="en-US" dirty="0" smtClean="0"/>
              <a:t>We present half of the participants with a deceptive version of the chart and half with the not deceptive one. Then, we ask the same question to both and measure the difference between the two. Let me give you an example.</a:t>
            </a:r>
          </a:p>
          <a:p>
            <a:endParaRPr lang="en-US" dirty="0" smtClean="0"/>
          </a:p>
          <a:p>
            <a:r>
              <a:rPr lang="en-US" dirty="0" smtClean="0"/>
              <a:t>We show bar charts similar to those shown above and say that they represent the percentage of population with access to drinking water in </a:t>
            </a:r>
            <a:r>
              <a:rPr lang="en-US" dirty="0" err="1" smtClean="0"/>
              <a:t>Willowtown</a:t>
            </a:r>
            <a:r>
              <a:rPr lang="en-US" dirty="0" smtClean="0"/>
              <a:t> and </a:t>
            </a:r>
            <a:r>
              <a:rPr lang="en-US" dirty="0" err="1" smtClean="0"/>
              <a:t>Silvatown</a:t>
            </a:r>
            <a:r>
              <a:rPr lang="en-US" dirty="0" smtClean="0"/>
              <a:t> (yes we use fake names, see why in the paper). One version has a truncated axis, the other does not. Then we ask: “How much better are the drinking water conditions in </a:t>
            </a:r>
            <a:r>
              <a:rPr lang="en-US" dirty="0" err="1" smtClean="0"/>
              <a:t>Willowtown</a:t>
            </a:r>
            <a:r>
              <a:rPr lang="en-US" dirty="0" smtClean="0"/>
              <a:t> as compared to </a:t>
            </a:r>
            <a:r>
              <a:rPr lang="en-US" dirty="0" err="1" smtClean="0"/>
              <a:t>Silvatown</a:t>
            </a:r>
            <a:r>
              <a:rPr lang="en-US" dirty="0" smtClean="0"/>
              <a:t>?“.</a:t>
            </a:r>
          </a:p>
          <a:p>
            <a:endParaRPr lang="en-US" dirty="0" smtClean="0"/>
          </a:p>
          <a:p>
            <a:r>
              <a:rPr lang="en-US" dirty="0" smtClean="0"/>
              <a:t>The participants do not have to provide a precise number, rather they have to provide a gross estimation of the effect using a 5-item </a:t>
            </a:r>
            <a:r>
              <a:rPr lang="en-US" dirty="0" err="1" smtClean="0"/>
              <a:t>Likert</a:t>
            </a:r>
            <a:r>
              <a:rPr lang="en-US" dirty="0" smtClean="0"/>
              <a:t> scale, ranging from “slightly better” to “substantially better“.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2035219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2601646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telling different versions of a</a:t>
            </a:r>
            <a:r>
              <a:rPr lang="en-US" baseline="0" dirty="0" smtClean="0"/>
              <a:t> story with data. Original NYT story, the tesla data, and on the next slide the why axis redesign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1754311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achieved</a:t>
            </a:r>
            <a:r>
              <a:rPr lang="en-US" baseline="0" dirty="0" smtClean="0"/>
              <a:t> at different stages of the visualization.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2973393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www.scmp.com</a:t>
            </a:r>
            <a:r>
              <a:rPr lang="en-US" dirty="0" smtClean="0"/>
              <a:t>/infographics/article/1284683/</a:t>
            </a:r>
            <a:r>
              <a:rPr lang="en-US" dirty="0" err="1" smtClean="0"/>
              <a:t>iraqs</a:t>
            </a:r>
            <a:r>
              <a:rPr lang="en-US" dirty="0" smtClean="0"/>
              <a:t>-bloody-toll</a:t>
            </a:r>
          </a:p>
          <a:p>
            <a:endParaRPr lang="en-US" dirty="0" smtClean="0"/>
          </a:p>
          <a:p>
            <a:r>
              <a:rPr lang="en-US" dirty="0" smtClean="0"/>
              <a:t>Downward pointing bars looks like blood running down the page.</a:t>
            </a:r>
          </a:p>
          <a:p>
            <a:endParaRPr lang="en-US" dirty="0" smtClean="0"/>
          </a:p>
          <a:p>
            <a:r>
              <a:rPr lang="en-US" dirty="0" smtClean="0"/>
              <a:t>Other</a:t>
            </a:r>
            <a:r>
              <a:rPr lang="en-US" baseline="0" dirty="0" smtClean="0"/>
              <a:t> suggestive spatial mappings: left = past, right = future;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1775038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Principle 1 is particularly relevant to data stories because of the many possibilities to mislead, misinform, obfuscate, or even deceive using visualization. As will be discussed in the next sections, opportunities for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-)guiding the end-user’s interpretation of data can arise during every phase of production from acquisition and how the data is quantified, to how it is normalization, aggregated, filtered, visually encoded, annotated, and made interactive. Principle (2) is relevant to the ways in which data stories and insights from data are found and interpreted as stories. Given that many interpretations may arise from a dataset it becomes important for the storyteller to be able to trace and disclose their rationale and process for arriving at a preferred interpretation, particularly as it relates to data acquisition and transformation steps that may go unseen unless they are given explicit consideration for disclosure. Finally, principle (3) hints at another dimension of importance when telling stories with data: the individual people who the data represents are to be treated with humanity and respect and not be seen only as a means for telling a story. This principles also speaks to the relevance of interactivity in data-driven storytelling and of the ethical consideration given to engage community through data rather than dictate that data to a community.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2113359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downward mapping of</a:t>
            </a:r>
            <a:r>
              <a:rPr lang="en-US" baseline="0" dirty="0" smtClean="0"/>
              <a:t> bars makes it so it looks like things are going down (getting worse) under bush, but going up (getting better) under </a:t>
            </a:r>
            <a:r>
              <a:rPr lang="en-US" baseline="0" dirty="0" err="1" smtClean="0"/>
              <a:t>obama</a:t>
            </a:r>
            <a:r>
              <a:rPr lang="en-US" baseline="0" dirty="0" smtClean="0"/>
              <a:t>. This leverages a learned association we have about down and up. </a:t>
            </a:r>
          </a:p>
          <a:p>
            <a:endParaRPr lang="en-US" baseline="0" dirty="0" smtClean="0"/>
          </a:p>
          <a:p>
            <a:r>
              <a:rPr lang="en-US" baseline="0" dirty="0" smtClean="0"/>
              <a:t>Another tweak here is the fade to darker red at the bottom of the red. This gives it the effect of drying blood. </a:t>
            </a:r>
          </a:p>
          <a:p>
            <a:endParaRPr lang="en-US" baseline="0" dirty="0" smtClean="0"/>
          </a:p>
          <a:p>
            <a:r>
              <a:rPr lang="en-US" baseline="0" dirty="0" smtClean="0"/>
              <a:t>Also mention this is a good example of a </a:t>
            </a:r>
            <a:r>
              <a:rPr lang="en-US" baseline="0" dirty="0" err="1" smtClean="0"/>
              <a:t>vis</a:t>
            </a:r>
            <a:r>
              <a:rPr lang="en-US" baseline="0" dirty="0" smtClean="0"/>
              <a:t> criticism from </a:t>
            </a:r>
            <a:r>
              <a:rPr lang="en-US" baseline="0" dirty="0" err="1" smtClean="0"/>
              <a:t>Kosara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1879601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 used to</a:t>
            </a:r>
            <a:r>
              <a:rPr lang="en-US" baseline="0" dirty="0" smtClean="0"/>
              <a:t> “land” on a view that </a:t>
            </a:r>
            <a:r>
              <a:rPr lang="en-US" baseline="0" dirty="0" err="1" smtClean="0"/>
              <a:t>priviledges</a:t>
            </a:r>
            <a:r>
              <a:rPr lang="en-US" baseline="0" dirty="0" smtClean="0"/>
              <a:t> that view.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3563688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 used to</a:t>
            </a:r>
            <a:r>
              <a:rPr lang="en-US" baseline="0" dirty="0" smtClean="0"/>
              <a:t> “land” on a view that </a:t>
            </a:r>
            <a:r>
              <a:rPr lang="en-US" baseline="0" dirty="0" err="1" smtClean="0"/>
              <a:t>priviledges</a:t>
            </a:r>
            <a:r>
              <a:rPr lang="en-US" baseline="0" dirty="0" smtClean="0"/>
              <a:t> that view.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3563688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Metaphor</a:t>
            </a:r>
            <a:r>
              <a:rPr lang="en-US" baseline="0" dirty="0" smtClean="0"/>
              <a:t> for a drone strike and explosion. Visually mimicking the the thing that you’re actually depicting.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1129611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3979387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Driven by personal expectations,</a:t>
            </a:r>
            <a:r>
              <a:rPr lang="en-US" baseline="0" dirty="0" smtClean="0"/>
              <a:t> desires, values, opinions. Basically, a gut reaction. Unless you really just want to know what someone’s visceral reaction is it may not be that helpful.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30</a:t>
            </a:fld>
            <a:endParaRPr lang="en-US"/>
          </a:p>
        </p:txBody>
      </p:sp>
    </p:spTree>
    <p:extLst>
      <p:ext uri="{BB962C8B-B14F-4D97-AF65-F5344CB8AC3E}">
        <p14:creationId xmlns:p14="http://schemas.microsoft.com/office/powerpoint/2010/main" val="1016904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a:t>
            </a:r>
            <a:r>
              <a:rPr lang="en-US" baseline="0" dirty="0" smtClean="0"/>
              <a:t> </a:t>
            </a:r>
            <a:r>
              <a:rPr lang="en-US" baseline="0" dirty="0" err="1" smtClean="0"/>
              <a:t>ppl</a:t>
            </a:r>
            <a:r>
              <a:rPr lang="en-US" baseline="0" dirty="0" smtClean="0"/>
              <a:t> give feedback on what their own vision is for the design; but without rationale it misses the point that they might not have the same goals as the original design. </a:t>
            </a:r>
          </a:p>
          <a:p>
            <a:endParaRPr lang="en-US" baseline="0" dirty="0" smtClean="0"/>
          </a:p>
          <a:p>
            <a:r>
              <a:rPr lang="en-US" baseline="0" dirty="0" smtClean="0"/>
              <a:t>Doesn’t show how your design is effective or not in meeting objectives.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2919876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really just about critical</a:t>
            </a:r>
            <a:r>
              <a:rPr lang="en-US" baseline="0" dirty="0" smtClean="0"/>
              <a:t> thinking applied to vis. Is there deception involved? What kinds of rhetorical techniques are being applied?</a:t>
            </a:r>
            <a:endParaRPr lang="en-US" dirty="0" smtClean="0"/>
          </a:p>
          <a:p>
            <a:endParaRPr lang="en-US" dirty="0" smtClean="0"/>
          </a:p>
          <a:p>
            <a:r>
              <a:rPr lang="en-US" dirty="0" smtClean="0"/>
              <a:t>You need to know goal b/c otherwise you don’t really know which</a:t>
            </a:r>
            <a:r>
              <a:rPr lang="en-US" baseline="0" dirty="0" smtClean="0"/>
              <a:t> way is up</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34</a:t>
            </a:fld>
            <a:endParaRPr lang="en-US"/>
          </a:p>
        </p:txBody>
      </p:sp>
    </p:spTree>
    <p:extLst>
      <p:ext uri="{BB962C8B-B14F-4D97-AF65-F5344CB8AC3E}">
        <p14:creationId xmlns:p14="http://schemas.microsoft.com/office/powerpoint/2010/main" val="3590808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useful to express</a:t>
            </a:r>
            <a:r>
              <a:rPr lang="en-US" baseline="0" dirty="0" smtClean="0"/>
              <a:t> alternative encodings. </a:t>
            </a:r>
          </a:p>
          <a:p>
            <a:endParaRPr lang="en-US" baseline="0" dirty="0" smtClean="0"/>
          </a:p>
          <a:p>
            <a:r>
              <a:rPr lang="en-US" baseline="0" dirty="0" smtClean="0"/>
              <a:t>BUT: keep in mind you may not be aware of the intent or goal of the original. Perhaps there were hidden constraints you don’t know about. </a:t>
            </a:r>
          </a:p>
          <a:p>
            <a:endParaRPr lang="en-US" baseline="0" dirty="0" smtClean="0"/>
          </a:p>
          <a:p>
            <a:r>
              <a:rPr lang="en-US" baseline="0" dirty="0" smtClean="0"/>
              <a:t>Take the 2</a:t>
            </a:r>
            <a:r>
              <a:rPr lang="en-US" baseline="30000" dirty="0" smtClean="0"/>
              <a:t>nd</a:t>
            </a:r>
            <a:r>
              <a:rPr lang="en-US" baseline="0" dirty="0" smtClean="0"/>
              <a:t> example in moving from a radial mapping to linear. There was a lot of controversy on twitter. Though the linear mapping may have been more accurate, the radial mapping was seen as more aesthetic. You have to be aware that such critique happens in public.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35</a:t>
            </a:fld>
            <a:endParaRPr lang="en-US"/>
          </a:p>
        </p:txBody>
      </p:sp>
    </p:spTree>
    <p:extLst>
      <p:ext uri="{BB962C8B-B14F-4D97-AF65-F5344CB8AC3E}">
        <p14:creationId xmlns:p14="http://schemas.microsoft.com/office/powerpoint/2010/main" val="282280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36</a:t>
            </a:fld>
            <a:endParaRPr lang="en-US"/>
          </a:p>
        </p:txBody>
      </p:sp>
    </p:spTree>
    <p:extLst>
      <p:ext uri="{BB962C8B-B14F-4D97-AF65-F5344CB8AC3E}">
        <p14:creationId xmlns:p14="http://schemas.microsoft.com/office/powerpoint/2010/main" val="1612093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Anyone see this graph </a:t>
            </a:r>
            <a:r>
              <a:rPr lang="en-US" sz="1200" kern="1200" dirty="0" smtClean="0">
                <a:solidFill>
                  <a:schemeClr val="tx1"/>
                </a:solidFill>
                <a:latin typeface="+mn-lt"/>
                <a:ea typeface="+mn-ea"/>
                <a:cs typeface="+mn-cs"/>
              </a:rPr>
              <a:t>published</a:t>
            </a:r>
            <a:r>
              <a:rPr lang="en-US" sz="1200" kern="1200" baseline="0" dirty="0" smtClean="0">
                <a:solidFill>
                  <a:schemeClr val="tx1"/>
                </a:solidFill>
                <a:latin typeface="+mn-lt"/>
                <a:ea typeface="+mn-ea"/>
                <a:cs typeface="+mn-cs"/>
              </a:rPr>
              <a:t> last year</a:t>
            </a:r>
            <a:r>
              <a:rPr lang="en-US"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By Americans United for Life (AUL). this chart was shown briefly during a House government oversight committee on September </a:t>
            </a:r>
            <a:r>
              <a:rPr lang="en-US" sz="1200" kern="1200" dirty="0" smtClean="0">
                <a:solidFill>
                  <a:schemeClr val="tx1"/>
                </a:solidFill>
                <a:latin typeface="+mn-lt"/>
                <a:ea typeface="+mn-ea"/>
                <a:cs typeface="+mn-cs"/>
              </a:rPr>
              <a:t>29</a:t>
            </a:r>
            <a:r>
              <a:rPr lang="en-US" sz="1200" kern="1200" baseline="30000" dirty="0" smtClean="0">
                <a:solidFill>
                  <a:schemeClr val="tx1"/>
                </a:solidFill>
                <a:latin typeface="+mn-lt"/>
                <a:ea typeface="+mn-ea"/>
                <a:cs typeface="+mn-cs"/>
              </a:rPr>
              <a:t>th</a:t>
            </a:r>
            <a:r>
              <a:rPr lang="en-US" sz="1200" kern="1200" dirty="0" smtClean="0">
                <a:solidFill>
                  <a:schemeClr val="tx1"/>
                </a:solidFill>
                <a:latin typeface="+mn-lt"/>
                <a:ea typeface="+mn-ea"/>
                <a:cs typeface="+mn-cs"/>
              </a:rPr>
              <a:t>, 2015 </a:t>
            </a:r>
            <a:r>
              <a:rPr lang="en-US" sz="1200" kern="1200" dirty="0" smtClean="0">
                <a:solidFill>
                  <a:schemeClr val="tx1"/>
                </a:solidFill>
                <a:latin typeface="+mn-lt"/>
                <a:ea typeface="+mn-ea"/>
                <a:cs typeface="+mn-cs"/>
              </a:rPr>
              <a:t>in which Cecile Richards, president of Planned Parenthood, was questioned by House Republicans.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What’s wrong with this chart? Different</a:t>
            </a:r>
            <a:r>
              <a:rPr lang="en-US" sz="1200" kern="1200" baseline="0" dirty="0" smtClean="0">
                <a:solidFill>
                  <a:schemeClr val="tx1"/>
                </a:solidFill>
                <a:latin typeface="+mn-lt"/>
                <a:ea typeface="+mn-ea"/>
                <a:cs typeface="+mn-cs"/>
              </a:rPr>
              <a:t> y-axes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Also: </a:t>
            </a:r>
            <a:r>
              <a:rPr lang="en-US" sz="1200" kern="1200" dirty="0" smtClean="0">
                <a:solidFill>
                  <a:schemeClr val="tx1"/>
                </a:solidFill>
                <a:latin typeface="+mn-lt"/>
                <a:ea typeface="+mn-ea"/>
                <a:cs typeface="+mn-cs"/>
              </a:rPr>
              <a:t>the American College of Obstetricians and Gynecologists </a:t>
            </a:r>
            <a:r>
              <a:rPr lang="en-US" sz="1200" kern="1200" dirty="0" smtClean="0">
                <a:solidFill>
                  <a:schemeClr val="tx1"/>
                </a:solidFill>
                <a:latin typeface="+mn-lt"/>
                <a:ea typeface="+mn-ea"/>
                <a:cs typeface="+mn-cs"/>
                <a:hlinkClick r:id="rId3"/>
              </a:rPr>
              <a:t>started advising a reduction of frequency in 2009. Previously, women received a pap smear to screen for cervical cancer once a year, but it is now recommended that pap smears should be performed every three years.</a:t>
            </a:r>
            <a:r>
              <a:rPr lang="en-US" sz="1200" kern="1200" dirty="0" smtClean="0">
                <a:solidFill>
                  <a:schemeClr val="tx1"/>
                </a:solidFill>
                <a:latin typeface="+mn-lt"/>
                <a:ea typeface="+mn-ea"/>
                <a:cs typeface="+mn-cs"/>
              </a:rPr>
              <a:t> … so that explains the decline in cancer screenings.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1997532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guns.periscopic.com</a:t>
            </a:r>
            <a:r>
              <a:rPr lang="en-US" dirty="0" smtClean="0"/>
              <a:t>/?year=2013</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37</a:t>
            </a:fld>
            <a:endParaRPr lang="en-US"/>
          </a:p>
        </p:txBody>
      </p:sp>
    </p:spTree>
    <p:extLst>
      <p:ext uri="{BB962C8B-B14F-4D97-AF65-F5344CB8AC3E}">
        <p14:creationId xmlns:p14="http://schemas.microsoft.com/office/powerpoint/2010/main" val="1176066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38</a:t>
            </a:fld>
            <a:endParaRPr lang="en-US"/>
          </a:p>
        </p:txBody>
      </p:sp>
    </p:spTree>
    <p:extLst>
      <p:ext uri="{BB962C8B-B14F-4D97-AF65-F5344CB8AC3E}">
        <p14:creationId xmlns:p14="http://schemas.microsoft.com/office/powerpoint/2010/main" val="183625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t>
            </a:r>
            <a:r>
              <a:rPr lang="en-US" dirty="0" smtClean="0"/>
              <a:t>need to know goal b/c otherwise you don’t really know which</a:t>
            </a:r>
            <a:r>
              <a:rPr lang="en-US" baseline="0" dirty="0" smtClean="0"/>
              <a:t> way is up</a:t>
            </a:r>
          </a:p>
          <a:p>
            <a:endParaRPr lang="en-US" baseline="0" dirty="0" smtClean="0"/>
          </a:p>
          <a:p>
            <a:r>
              <a:rPr lang="en-US" baseline="0" dirty="0" smtClean="0"/>
              <a:t>Groups of 3; 20 minutes doing critique – create a slide show doc and post to wiki; each team has 3-4 minutes to explain their critique.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40</a:t>
            </a:fld>
            <a:endParaRPr lang="en-US"/>
          </a:p>
        </p:txBody>
      </p:sp>
    </p:spTree>
    <p:extLst>
      <p:ext uri="{BB962C8B-B14F-4D97-AF65-F5344CB8AC3E}">
        <p14:creationId xmlns:p14="http://schemas.microsoft.com/office/powerpoint/2010/main" val="3590808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41</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some examples of misleading</a:t>
            </a:r>
            <a:r>
              <a:rPr lang="en-US" baseline="0" dirty="0" smtClean="0"/>
              <a:t> graphics and why they’re misleading. </a:t>
            </a:r>
          </a:p>
          <a:p>
            <a:endParaRPr lang="en-US" baseline="0" dirty="0" smtClean="0"/>
          </a:p>
          <a:p>
            <a:r>
              <a:rPr lang="en-US" baseline="0" dirty="0" smtClean="0"/>
              <a:t>The hope is that if you understand how graphics mislead then you can be more faithful in the way you create graphics by not making these mistakes. </a:t>
            </a:r>
          </a:p>
          <a:p>
            <a:endParaRPr lang="en-US" dirty="0" smtClean="0"/>
          </a:p>
          <a:p>
            <a:r>
              <a:rPr lang="en-US" dirty="0" smtClean="0"/>
              <a:t>Deceptive</a:t>
            </a:r>
            <a:r>
              <a:rPr lang="en-US" baseline="0" dirty="0" smtClean="0"/>
              <a:t> baseline. Because the top chart doesn’t start at 0% it distorts the height of the bars.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176371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showing a partial year, this bar chart portrays a false comparison or trend of things going down. </a:t>
            </a:r>
          </a:p>
          <a:p>
            <a:endParaRPr lang="en-US" baseline="0" dirty="0" smtClean="0"/>
          </a:p>
          <a:p>
            <a:r>
              <a:rPr lang="en-US" baseline="0" dirty="0" smtClean="0"/>
              <a:t>Aggregates can mislead.</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2020436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units change from years to months and mislead you because you’re again comparing</a:t>
            </a:r>
            <a:r>
              <a:rPr lang="en-US" baseline="0" dirty="0" smtClean="0"/>
              <a:t> apples and oranges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219875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showing a partial year, this bar chart portrays a false comparison or trend of things going down. </a:t>
            </a:r>
          </a:p>
          <a:p>
            <a:endParaRPr lang="en-US" baseline="0" dirty="0" smtClean="0"/>
          </a:p>
          <a:p>
            <a:r>
              <a:rPr lang="en-US" baseline="0" dirty="0" smtClean="0"/>
              <a:t>Aggregates can be used to obfuscate, 18% increase, but in fact 3 of the sales figures decreased and 1 was a huge success. So the data can show a lot </a:t>
            </a:r>
            <a:r>
              <a:rPr lang="en-US" baseline="0" smtClean="0"/>
              <a:t>more nuance.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2020436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XKCD comic creator Randall Munroe illustrates the core problem with non-population normalized mapping in the next figure. The basic issue is that, for many types of data, plotting them on a </a:t>
            </a:r>
            <a:r>
              <a:rPr lang="en-US" sz="1200" kern="1200" dirty="0" err="1" smtClean="0">
                <a:solidFill>
                  <a:schemeClr val="tx1"/>
                </a:solidFill>
                <a:effectLst/>
                <a:latin typeface="+mn-lt"/>
                <a:ea typeface="+mn-ea"/>
                <a:cs typeface="+mn-cs"/>
              </a:rPr>
              <a:t>choropleth</a:t>
            </a:r>
            <a:r>
              <a:rPr lang="en-US" sz="1200" kern="1200" dirty="0" smtClean="0">
                <a:solidFill>
                  <a:schemeClr val="tx1"/>
                </a:solidFill>
                <a:effectLst/>
                <a:latin typeface="+mn-lt"/>
                <a:ea typeface="+mn-ea"/>
                <a:cs typeface="+mn-cs"/>
              </a:rPr>
              <a:t> map will simply show hot spots in areas of high population. The map ends up showing high population density around urban areas rather than the variable of interest. The correction here is to divide by the population in the area (e.g. state) that is being mapped, thus transforming the variable mapped to a population-normalized version.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314815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properly normalize your data so as to account for variations that are not germane</a:t>
            </a:r>
            <a:r>
              <a:rPr lang="en-US" baseline="0" dirty="0" smtClean="0"/>
              <a:t> to your story. But what IS your story? If your story is about absolute budget increase then the 1</a:t>
            </a:r>
            <a:r>
              <a:rPr lang="en-US" baseline="30000" dirty="0" smtClean="0"/>
              <a:t>st</a:t>
            </a:r>
            <a:r>
              <a:rPr lang="en-US" baseline="0" dirty="0" smtClean="0"/>
              <a:t> graph may be ok. </a:t>
            </a:r>
          </a:p>
          <a:p>
            <a:endParaRPr lang="en-US" baseline="0" dirty="0" smtClean="0"/>
          </a:p>
          <a:p>
            <a:r>
              <a:rPr lang="en-US" baseline="0" dirty="0" smtClean="0"/>
              <a:t>But maybe the story also needs to take into account population increases in that time span in order to offer a faithful view of the issue. What’s the right answer?</a:t>
            </a:r>
          </a:p>
          <a:p>
            <a:endParaRPr lang="en-US" baseline="0" dirty="0" smtClean="0"/>
          </a:p>
          <a:p>
            <a:r>
              <a:rPr lang="en-US" baseline="0" dirty="0" smtClean="0"/>
              <a:t>In general though you should consider deflated and normalizes units for displays of money. </a:t>
            </a:r>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149318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10/21/16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10/21/16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10/21/16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10/21/16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10/21/16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10/21/16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10/21/16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tZl-1OHw9MM"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hyperlink" Target="http://www.nytimes.com/imagepages/2013/02/10/automobiles/10tesla-map.html?ref=automobiles" TargetMode="External"/><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hewhyaxis.info/tesla/" TargetMode="Externa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hyperlink" Target="http://www.scmp.com/infographics/article/1284683/iraqs-bloody-toll"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hyperlink" Target="http://www.nytimes.com/interactive/2010/02/02/us/politics/20100201-budget-porcupine-graphic.html" TargetMode="External"/><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hyperlink" Target="http://guns.periscopic.com/?year=2013" TargetMode="External"/><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hyperlink" Target="http://style.org/deleted/" TargetMode="Externa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reddit.com/r/dataisugl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Visualization </a:t>
            </a: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Ethics, Rhetoric </a:t>
            </a: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&amp; Critique</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a:p>
            <a:pPr marL="0" lvl="1" algn="ctr" defTabSz="457200" rtl="0">
              <a:spcBef>
                <a:spcPct val="0"/>
              </a:spcBef>
            </a:pPr>
            <a:r>
              <a:rPr lang="en-US" sz="2222" dirty="0" smtClean="0">
                <a:latin typeface="Abadi MT Condensed Extra Bold"/>
                <a:cs typeface="Abadi MT Condensed Extra Bold"/>
              </a:rPr>
              <a:t>Nick </a:t>
            </a:r>
            <a:r>
              <a:rPr lang="en-US" sz="2222" dirty="0" err="1" smtClean="0">
                <a:latin typeface="Abadi MT Condensed Extra Bold"/>
                <a:cs typeface="Abadi MT Condensed Extra Bold"/>
              </a:rPr>
              <a:t>Diakopoulos</a:t>
            </a:r>
            <a:endParaRPr lang="en-US" sz="2222" dirty="0" smtClean="0">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Graphical Integrity: Normalization</a:t>
            </a:r>
            <a:endParaRPr lang="en-US" dirty="0"/>
          </a:p>
        </p:txBody>
      </p:sp>
      <p:pic>
        <p:nvPicPr>
          <p:cNvPr id="5" name="Picture 4"/>
          <p:cNvPicPr>
            <a:picLocks noChangeAspect="1"/>
          </p:cNvPicPr>
          <p:nvPr/>
        </p:nvPicPr>
        <p:blipFill>
          <a:blip r:embed="rId3"/>
          <a:stretch>
            <a:fillRect/>
          </a:stretch>
        </p:blipFill>
        <p:spPr>
          <a:xfrm>
            <a:off x="1168400" y="863600"/>
            <a:ext cx="6807200" cy="5384800"/>
          </a:xfrm>
          <a:prstGeom prst="rect">
            <a:avLst/>
          </a:prstGeom>
        </p:spPr>
      </p:pic>
      <p:pic>
        <p:nvPicPr>
          <p:cNvPr id="6" name="Picture 5"/>
          <p:cNvPicPr>
            <a:picLocks noChangeAspect="1"/>
          </p:cNvPicPr>
          <p:nvPr/>
        </p:nvPicPr>
        <p:blipFill>
          <a:blip r:embed="rId4"/>
          <a:stretch>
            <a:fillRect/>
          </a:stretch>
        </p:blipFill>
        <p:spPr>
          <a:xfrm>
            <a:off x="774700" y="1193800"/>
            <a:ext cx="7581900" cy="4749800"/>
          </a:xfrm>
          <a:prstGeom prst="rect">
            <a:avLst/>
          </a:prstGeom>
        </p:spPr>
      </p:pic>
    </p:spTree>
    <p:extLst>
      <p:ext uri="{BB962C8B-B14F-4D97-AF65-F5344CB8AC3E}">
        <p14:creationId xmlns:p14="http://schemas.microsoft.com/office/powerpoint/2010/main" val="28997609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Definitions</a:t>
            </a:r>
            <a:endParaRPr lang="en-US" dirty="0"/>
          </a:p>
        </p:txBody>
      </p:sp>
      <p:pic>
        <p:nvPicPr>
          <p:cNvPr id="4" name="Picture 3"/>
          <p:cNvPicPr>
            <a:picLocks noChangeAspect="1"/>
          </p:cNvPicPr>
          <p:nvPr/>
        </p:nvPicPr>
        <p:blipFill>
          <a:blip r:embed="rId3"/>
          <a:stretch>
            <a:fillRect/>
          </a:stretch>
        </p:blipFill>
        <p:spPr>
          <a:xfrm>
            <a:off x="825500" y="901700"/>
            <a:ext cx="7556500" cy="5422900"/>
          </a:xfrm>
          <a:prstGeom prst="rect">
            <a:avLst/>
          </a:prstGeom>
        </p:spPr>
      </p:pic>
    </p:spTree>
    <p:extLst>
      <p:ext uri="{BB962C8B-B14F-4D97-AF65-F5344CB8AC3E}">
        <p14:creationId xmlns:p14="http://schemas.microsoft.com/office/powerpoint/2010/main" val="36793538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Encoding</a:t>
            </a:r>
            <a:endParaRPr lang="en-US" dirty="0"/>
          </a:p>
        </p:txBody>
      </p:sp>
      <p:pic>
        <p:nvPicPr>
          <p:cNvPr id="4" name="Picture 3"/>
          <p:cNvPicPr>
            <a:picLocks noChangeAspect="1"/>
          </p:cNvPicPr>
          <p:nvPr/>
        </p:nvPicPr>
        <p:blipFill>
          <a:blip r:embed="rId3"/>
          <a:stretch>
            <a:fillRect/>
          </a:stretch>
        </p:blipFill>
        <p:spPr>
          <a:xfrm>
            <a:off x="2667000" y="1676400"/>
            <a:ext cx="3810000" cy="3810000"/>
          </a:xfrm>
          <a:prstGeom prst="rect">
            <a:avLst/>
          </a:prstGeom>
        </p:spPr>
      </p:pic>
      <p:pic>
        <p:nvPicPr>
          <p:cNvPr id="5" name="Picture 4"/>
          <p:cNvPicPr>
            <a:picLocks noChangeAspect="1"/>
          </p:cNvPicPr>
          <p:nvPr/>
        </p:nvPicPr>
        <p:blipFill>
          <a:blip r:embed="rId4"/>
          <a:stretch>
            <a:fillRect/>
          </a:stretch>
        </p:blipFill>
        <p:spPr>
          <a:xfrm>
            <a:off x="2438400" y="1066800"/>
            <a:ext cx="4159552" cy="5791200"/>
          </a:xfrm>
          <a:prstGeom prst="rect">
            <a:avLst/>
          </a:prstGeom>
        </p:spPr>
      </p:pic>
      <p:pic>
        <p:nvPicPr>
          <p:cNvPr id="6" name="Picture 5"/>
          <p:cNvPicPr>
            <a:picLocks noChangeAspect="1"/>
          </p:cNvPicPr>
          <p:nvPr/>
        </p:nvPicPr>
        <p:blipFill>
          <a:blip r:embed="rId5"/>
          <a:stretch>
            <a:fillRect/>
          </a:stretch>
        </p:blipFill>
        <p:spPr>
          <a:xfrm>
            <a:off x="685800" y="1260082"/>
            <a:ext cx="7848600" cy="5445518"/>
          </a:xfrm>
          <a:prstGeom prst="rect">
            <a:avLst/>
          </a:prstGeom>
        </p:spPr>
      </p:pic>
    </p:spTree>
    <p:extLst>
      <p:ext uri="{BB962C8B-B14F-4D97-AF65-F5344CB8AC3E}">
        <p14:creationId xmlns:p14="http://schemas.microsoft.com/office/powerpoint/2010/main" val="1161183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Perspective</a:t>
            </a:r>
            <a:endParaRPr lang="en-US" dirty="0"/>
          </a:p>
        </p:txBody>
      </p:sp>
      <p:pic>
        <p:nvPicPr>
          <p:cNvPr id="4" name="Picture 3"/>
          <p:cNvPicPr>
            <a:picLocks noChangeAspect="1"/>
          </p:cNvPicPr>
          <p:nvPr/>
        </p:nvPicPr>
        <p:blipFill>
          <a:blip r:embed="rId3"/>
          <a:stretch>
            <a:fillRect/>
          </a:stretch>
        </p:blipFill>
        <p:spPr>
          <a:xfrm>
            <a:off x="0" y="1193800"/>
            <a:ext cx="9144000" cy="4463401"/>
          </a:xfrm>
          <a:prstGeom prst="rect">
            <a:avLst/>
          </a:prstGeom>
        </p:spPr>
      </p:pic>
    </p:spTree>
    <p:extLst>
      <p:ext uri="{BB962C8B-B14F-4D97-AF65-F5344CB8AC3E}">
        <p14:creationId xmlns:p14="http://schemas.microsoft.com/office/powerpoint/2010/main" val="16012313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Perspective</a:t>
            </a:r>
            <a:endParaRPr lang="en-US" dirty="0"/>
          </a:p>
        </p:txBody>
      </p:sp>
      <p:pic>
        <p:nvPicPr>
          <p:cNvPr id="3" name="Picture 2"/>
          <p:cNvPicPr>
            <a:picLocks noChangeAspect="1"/>
          </p:cNvPicPr>
          <p:nvPr/>
        </p:nvPicPr>
        <p:blipFill>
          <a:blip r:embed="rId3"/>
          <a:stretch>
            <a:fillRect/>
          </a:stretch>
        </p:blipFill>
        <p:spPr>
          <a:xfrm>
            <a:off x="1905000" y="1167442"/>
            <a:ext cx="5092414" cy="2490158"/>
          </a:xfrm>
          <a:prstGeom prst="rect">
            <a:avLst/>
          </a:prstGeom>
        </p:spPr>
      </p:pic>
      <p:pic>
        <p:nvPicPr>
          <p:cNvPr id="5" name="Picture 4"/>
          <p:cNvPicPr>
            <a:picLocks noChangeAspect="1"/>
          </p:cNvPicPr>
          <p:nvPr/>
        </p:nvPicPr>
        <p:blipFill>
          <a:blip r:embed="rId4"/>
          <a:stretch>
            <a:fillRect/>
          </a:stretch>
        </p:blipFill>
        <p:spPr>
          <a:xfrm>
            <a:off x="2286000" y="3810000"/>
            <a:ext cx="4572000" cy="2667000"/>
          </a:xfrm>
          <a:prstGeom prst="rect">
            <a:avLst/>
          </a:prstGeom>
        </p:spPr>
      </p:pic>
      <p:sp>
        <p:nvSpPr>
          <p:cNvPr id="6" name="Rectangle 5"/>
          <p:cNvSpPr/>
          <p:nvPr/>
        </p:nvSpPr>
        <p:spPr>
          <a:xfrm>
            <a:off x="2641600" y="6601599"/>
            <a:ext cx="6477000" cy="276999"/>
          </a:xfrm>
          <a:prstGeom prst="rect">
            <a:avLst/>
          </a:prstGeom>
        </p:spPr>
        <p:txBody>
          <a:bodyPr wrap="square">
            <a:spAutoFit/>
          </a:bodyPr>
          <a:lstStyle/>
          <a:p>
            <a:pPr algn="r"/>
            <a:r>
              <a:rPr lang="en-US" sz="1200" i="1" dirty="0" smtClean="0"/>
              <a:t>Source: Data + Design. Chapter 17: Perception Deception. </a:t>
            </a:r>
            <a:endParaRPr lang="en-US" sz="1200" i="1" dirty="0"/>
          </a:p>
        </p:txBody>
      </p:sp>
    </p:spTree>
    <p:extLst>
      <p:ext uri="{BB962C8B-B14F-4D97-AF65-F5344CB8AC3E}">
        <p14:creationId xmlns:p14="http://schemas.microsoft.com/office/powerpoint/2010/main" val="21747355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a:t>
            </a:r>
            <a:r>
              <a:rPr lang="en-US" dirty="0" smtClean="0"/>
              <a:t>Filtering</a:t>
            </a:r>
            <a:endParaRPr lang="en-US" dirty="0"/>
          </a:p>
        </p:txBody>
      </p:sp>
      <p:sp>
        <p:nvSpPr>
          <p:cNvPr id="3" name="Content Placeholder 2"/>
          <p:cNvSpPr>
            <a:spLocks noGrp="1"/>
          </p:cNvSpPr>
          <p:nvPr>
            <p:ph idx="1"/>
          </p:nvPr>
        </p:nvSpPr>
        <p:spPr>
          <a:xfrm>
            <a:off x="457200" y="1117600"/>
            <a:ext cx="8229600" cy="5511800"/>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lvl="1"/>
            <a:r>
              <a:rPr lang="en-US" dirty="0" smtClean="0"/>
              <a:t>Time of </a:t>
            </a:r>
            <a:r>
              <a:rPr lang="en-US" dirty="0"/>
              <a:t>baseline </a:t>
            </a:r>
            <a:r>
              <a:rPr lang="en-US" dirty="0" smtClean="0"/>
              <a:t>matters: </a:t>
            </a:r>
            <a:r>
              <a:rPr lang="en-US" dirty="0"/>
              <a:t>“If the chart had began in, say, 1976 it would look significantly different because January 1980 was when the worst of Carter-era inflation was </a:t>
            </a:r>
            <a:r>
              <a:rPr lang="en-US" dirty="0" smtClean="0"/>
              <a:t>visible.”</a:t>
            </a:r>
          </a:p>
          <a:p>
            <a:pPr lvl="1"/>
            <a:endParaRPr lang="en-US" dirty="0" smtClean="0"/>
          </a:p>
          <a:p>
            <a:pPr lvl="1"/>
            <a:r>
              <a:rPr lang="en-US" dirty="0" smtClean="0"/>
              <a:t>Don’t “quote” data out of context – consider its cropping</a:t>
            </a:r>
            <a:endParaRPr lang="en-US" dirty="0"/>
          </a:p>
        </p:txBody>
      </p:sp>
      <p:pic>
        <p:nvPicPr>
          <p:cNvPr id="5" name="Picture 4"/>
          <p:cNvPicPr>
            <a:picLocks noChangeAspect="1"/>
          </p:cNvPicPr>
          <p:nvPr/>
        </p:nvPicPr>
        <p:blipFill>
          <a:blip r:embed="rId2"/>
          <a:stretch>
            <a:fillRect/>
          </a:stretch>
        </p:blipFill>
        <p:spPr>
          <a:xfrm>
            <a:off x="1447800" y="990600"/>
            <a:ext cx="6604000" cy="3884706"/>
          </a:xfrm>
          <a:prstGeom prst="rect">
            <a:avLst/>
          </a:prstGeom>
        </p:spPr>
      </p:pic>
    </p:spTree>
    <p:extLst>
      <p:ext uri="{BB962C8B-B14F-4D97-AF65-F5344CB8AC3E}">
        <p14:creationId xmlns:p14="http://schemas.microsoft.com/office/powerpoint/2010/main" val="24773212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Truncated y-axis</a:t>
            </a:r>
            <a:endParaRPr lang="en-US" dirty="0"/>
          </a:p>
        </p:txBody>
      </p:sp>
      <p:pic>
        <p:nvPicPr>
          <p:cNvPr id="5" name="Picture 4"/>
          <p:cNvPicPr>
            <a:picLocks noChangeAspect="1"/>
          </p:cNvPicPr>
          <p:nvPr/>
        </p:nvPicPr>
        <p:blipFill>
          <a:blip r:embed="rId3"/>
          <a:stretch>
            <a:fillRect/>
          </a:stretch>
        </p:blipFill>
        <p:spPr>
          <a:xfrm>
            <a:off x="508000" y="1397000"/>
            <a:ext cx="8128000" cy="4064000"/>
          </a:xfrm>
          <a:prstGeom prst="rect">
            <a:avLst/>
          </a:prstGeom>
        </p:spPr>
      </p:pic>
    </p:spTree>
    <p:extLst>
      <p:ext uri="{BB962C8B-B14F-4D97-AF65-F5344CB8AC3E}">
        <p14:creationId xmlns:p14="http://schemas.microsoft.com/office/powerpoint/2010/main" val="38245845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Implied Relationships</a:t>
            </a:r>
            <a:endParaRPr lang="en-US" dirty="0"/>
          </a:p>
        </p:txBody>
      </p:sp>
      <p:pic>
        <p:nvPicPr>
          <p:cNvPr id="4" name="Picture 3"/>
          <p:cNvPicPr>
            <a:picLocks noChangeAspect="1"/>
          </p:cNvPicPr>
          <p:nvPr/>
        </p:nvPicPr>
        <p:blipFill>
          <a:blip r:embed="rId2"/>
          <a:stretch>
            <a:fillRect/>
          </a:stretch>
        </p:blipFill>
        <p:spPr>
          <a:xfrm>
            <a:off x="0" y="1625600"/>
            <a:ext cx="9144000" cy="3604846"/>
          </a:xfrm>
          <a:prstGeom prst="rect">
            <a:avLst/>
          </a:prstGeom>
        </p:spPr>
      </p:pic>
      <p:sp>
        <p:nvSpPr>
          <p:cNvPr id="5" name="Rectangle 4"/>
          <p:cNvSpPr/>
          <p:nvPr/>
        </p:nvSpPr>
        <p:spPr>
          <a:xfrm>
            <a:off x="4572000" y="6562636"/>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www.tylervigen.com</a:t>
            </a:r>
            <a:r>
              <a:rPr lang="en-US" sz="1200" dirty="0">
                <a:latin typeface="Helvetica"/>
                <a:cs typeface="Helvetica"/>
              </a:rPr>
              <a:t>/spurious-correlations</a:t>
            </a:r>
          </a:p>
        </p:txBody>
      </p:sp>
    </p:spTree>
    <p:extLst>
      <p:ext uri="{BB962C8B-B14F-4D97-AF65-F5344CB8AC3E}">
        <p14:creationId xmlns:p14="http://schemas.microsoft.com/office/powerpoint/2010/main" val="7532417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Implied Relationships</a:t>
            </a:r>
            <a:endParaRPr lang="en-US" dirty="0"/>
          </a:p>
        </p:txBody>
      </p:sp>
      <p:pic>
        <p:nvPicPr>
          <p:cNvPr id="4" name="Picture 3"/>
          <p:cNvPicPr>
            <a:picLocks noChangeAspect="1"/>
          </p:cNvPicPr>
          <p:nvPr/>
        </p:nvPicPr>
        <p:blipFill>
          <a:blip r:embed="rId2"/>
          <a:stretch>
            <a:fillRect/>
          </a:stretch>
        </p:blipFill>
        <p:spPr>
          <a:xfrm>
            <a:off x="914400" y="965200"/>
            <a:ext cx="7302500" cy="5435600"/>
          </a:xfrm>
          <a:prstGeom prst="rect">
            <a:avLst/>
          </a:prstGeom>
        </p:spPr>
      </p:pic>
      <p:sp>
        <p:nvSpPr>
          <p:cNvPr id="5" name="Rectangle 4"/>
          <p:cNvSpPr/>
          <p:nvPr/>
        </p:nvSpPr>
        <p:spPr>
          <a:xfrm>
            <a:off x="4584700" y="6581001"/>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fivethirtyeight.com</a:t>
            </a:r>
            <a:r>
              <a:rPr lang="en-US" sz="1200" dirty="0">
                <a:latin typeface="Helvetica"/>
                <a:cs typeface="Helvetica"/>
              </a:rPr>
              <a:t>/features/</a:t>
            </a:r>
            <a:r>
              <a:rPr lang="en-US" sz="1200" dirty="0" err="1">
                <a:latin typeface="Helvetica"/>
                <a:cs typeface="Helvetica"/>
              </a:rPr>
              <a:t>lionel</a:t>
            </a:r>
            <a:r>
              <a:rPr lang="en-US" sz="1200" dirty="0">
                <a:latin typeface="Helvetica"/>
                <a:cs typeface="Helvetica"/>
              </a:rPr>
              <a:t>-</a:t>
            </a:r>
            <a:r>
              <a:rPr lang="en-US" sz="1200" dirty="0" err="1">
                <a:latin typeface="Helvetica"/>
                <a:cs typeface="Helvetica"/>
              </a:rPr>
              <a:t>messi</a:t>
            </a:r>
            <a:r>
              <a:rPr lang="en-US" sz="1200" dirty="0">
                <a:latin typeface="Helvetica"/>
                <a:cs typeface="Helvetica"/>
              </a:rPr>
              <a:t>-is-impossible/</a:t>
            </a:r>
          </a:p>
        </p:txBody>
      </p:sp>
    </p:spTree>
    <p:extLst>
      <p:ext uri="{BB962C8B-B14F-4D97-AF65-F5344CB8AC3E}">
        <p14:creationId xmlns:p14="http://schemas.microsoft.com/office/powerpoint/2010/main" val="34331478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Deception</a:t>
            </a:r>
            <a:endParaRPr lang="en-US" dirty="0"/>
          </a:p>
        </p:txBody>
      </p:sp>
      <p:sp>
        <p:nvSpPr>
          <p:cNvPr id="3" name="Content Placeholder 2"/>
          <p:cNvSpPr>
            <a:spLocks noGrp="1"/>
          </p:cNvSpPr>
          <p:nvPr>
            <p:ph idx="1"/>
          </p:nvPr>
        </p:nvSpPr>
        <p:spPr>
          <a:xfrm>
            <a:off x="457200" y="1270000"/>
            <a:ext cx="8229600" cy="787400"/>
          </a:xfrm>
        </p:spPr>
        <p:txBody>
          <a:bodyPr/>
          <a:lstStyle/>
          <a:p>
            <a:pPr lvl="1"/>
            <a:r>
              <a:rPr lang="en-US" dirty="0" smtClean="0"/>
              <a:t>Truncated axis</a:t>
            </a:r>
          </a:p>
          <a:p>
            <a:pPr lvl="1"/>
            <a:endParaRPr lang="en-US" dirty="0"/>
          </a:p>
        </p:txBody>
      </p:sp>
      <p:pic>
        <p:nvPicPr>
          <p:cNvPr id="5" name="Picture 4"/>
          <p:cNvPicPr>
            <a:picLocks noChangeAspect="1"/>
          </p:cNvPicPr>
          <p:nvPr/>
        </p:nvPicPr>
        <p:blipFill>
          <a:blip r:embed="rId3"/>
          <a:stretch>
            <a:fillRect/>
          </a:stretch>
        </p:blipFill>
        <p:spPr>
          <a:xfrm>
            <a:off x="533400" y="1752600"/>
            <a:ext cx="3810000" cy="1435100"/>
          </a:xfrm>
          <a:prstGeom prst="rect">
            <a:avLst/>
          </a:prstGeom>
        </p:spPr>
      </p:pic>
      <p:pic>
        <p:nvPicPr>
          <p:cNvPr id="6" name="Picture 5"/>
          <p:cNvPicPr>
            <a:picLocks noChangeAspect="1"/>
          </p:cNvPicPr>
          <p:nvPr/>
        </p:nvPicPr>
        <p:blipFill>
          <a:blip r:embed="rId4"/>
          <a:stretch>
            <a:fillRect/>
          </a:stretch>
        </p:blipFill>
        <p:spPr>
          <a:xfrm>
            <a:off x="533400" y="4343400"/>
            <a:ext cx="3810000" cy="1498600"/>
          </a:xfrm>
          <a:prstGeom prst="rect">
            <a:avLst/>
          </a:prstGeom>
        </p:spPr>
      </p:pic>
      <p:pic>
        <p:nvPicPr>
          <p:cNvPr id="7" name="Picture 6"/>
          <p:cNvPicPr>
            <a:picLocks noChangeAspect="1"/>
          </p:cNvPicPr>
          <p:nvPr/>
        </p:nvPicPr>
        <p:blipFill>
          <a:blip r:embed="rId5"/>
          <a:stretch>
            <a:fillRect/>
          </a:stretch>
        </p:blipFill>
        <p:spPr>
          <a:xfrm>
            <a:off x="4902200" y="1752600"/>
            <a:ext cx="3810000" cy="1447800"/>
          </a:xfrm>
          <a:prstGeom prst="rect">
            <a:avLst/>
          </a:prstGeom>
        </p:spPr>
      </p:pic>
      <p:pic>
        <p:nvPicPr>
          <p:cNvPr id="8" name="Picture 7"/>
          <p:cNvPicPr>
            <a:picLocks noChangeAspect="1"/>
          </p:cNvPicPr>
          <p:nvPr/>
        </p:nvPicPr>
        <p:blipFill>
          <a:blip r:embed="rId6"/>
          <a:stretch>
            <a:fillRect/>
          </a:stretch>
        </p:blipFill>
        <p:spPr>
          <a:xfrm>
            <a:off x="4953000" y="4343400"/>
            <a:ext cx="3810000" cy="1460500"/>
          </a:xfrm>
          <a:prstGeom prst="rect">
            <a:avLst/>
          </a:prstGeom>
        </p:spPr>
      </p:pic>
      <p:sp>
        <p:nvSpPr>
          <p:cNvPr id="10" name="Content Placeholder 2"/>
          <p:cNvSpPr txBox="1">
            <a:spLocks/>
          </p:cNvSpPr>
          <p:nvPr/>
        </p:nvSpPr>
        <p:spPr>
          <a:xfrm>
            <a:off x="457200" y="3860800"/>
            <a:ext cx="8229600" cy="7874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Inverted axis</a:t>
            </a:r>
          </a:p>
          <a:p>
            <a:pPr lvl="1"/>
            <a:endParaRPr lang="en-US" dirty="0"/>
          </a:p>
        </p:txBody>
      </p:sp>
      <p:sp>
        <p:nvSpPr>
          <p:cNvPr id="11" name="Content Placeholder 2"/>
          <p:cNvSpPr txBox="1">
            <a:spLocks/>
          </p:cNvSpPr>
          <p:nvPr/>
        </p:nvSpPr>
        <p:spPr>
          <a:xfrm>
            <a:off x="4876800" y="1295400"/>
            <a:ext cx="3733800" cy="7874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Aspect Ratio</a:t>
            </a:r>
          </a:p>
          <a:p>
            <a:pPr lvl="1"/>
            <a:endParaRPr lang="en-US" dirty="0"/>
          </a:p>
        </p:txBody>
      </p:sp>
      <p:sp>
        <p:nvSpPr>
          <p:cNvPr id="12" name="Content Placeholder 2"/>
          <p:cNvSpPr txBox="1">
            <a:spLocks/>
          </p:cNvSpPr>
          <p:nvPr/>
        </p:nvSpPr>
        <p:spPr>
          <a:xfrm>
            <a:off x="4876800" y="3860800"/>
            <a:ext cx="3733800" cy="78740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t>Area Mapping</a:t>
            </a:r>
          </a:p>
          <a:p>
            <a:pPr lvl="1"/>
            <a:endParaRPr lang="en-US" dirty="0"/>
          </a:p>
        </p:txBody>
      </p:sp>
      <p:sp>
        <p:nvSpPr>
          <p:cNvPr id="13" name="Rectangle 12"/>
          <p:cNvSpPr/>
          <p:nvPr/>
        </p:nvSpPr>
        <p:spPr>
          <a:xfrm>
            <a:off x="304800" y="6504801"/>
            <a:ext cx="8839200" cy="276999"/>
          </a:xfrm>
          <a:prstGeom prst="rect">
            <a:avLst/>
          </a:prstGeom>
        </p:spPr>
        <p:txBody>
          <a:bodyPr wrap="square">
            <a:spAutoFit/>
          </a:bodyPr>
          <a:lstStyle/>
          <a:p>
            <a:pPr algn="r"/>
            <a:r>
              <a:rPr lang="en-US" sz="1200" dirty="0">
                <a:latin typeface="Helvetica"/>
                <a:cs typeface="Helvetica"/>
              </a:rPr>
              <a:t>How Deceptive are Deceptive Visualizations?: An Empirical Analysis of Common Distortion </a:t>
            </a:r>
            <a:r>
              <a:rPr lang="en-US" sz="1200" dirty="0" smtClean="0">
                <a:latin typeface="Helvetica"/>
                <a:cs typeface="Helvetica"/>
              </a:rPr>
              <a:t>Techniques. Proc. CHI 2015. </a:t>
            </a:r>
            <a:endParaRPr lang="en-US" sz="1200" dirty="0">
              <a:latin typeface="Helvetica"/>
              <a:cs typeface="Helvetica"/>
            </a:endParaRPr>
          </a:p>
        </p:txBody>
      </p:sp>
    </p:spTree>
    <p:extLst>
      <p:ext uri="{BB962C8B-B14F-4D97-AF65-F5344CB8AC3E}">
        <p14:creationId xmlns:p14="http://schemas.microsoft.com/office/powerpoint/2010/main" val="9750204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a:t>
            </a:r>
            <a:endParaRPr lang="en-US" dirty="0"/>
          </a:p>
        </p:txBody>
      </p:sp>
      <p:sp>
        <p:nvSpPr>
          <p:cNvPr id="3" name="Content Placeholder 2"/>
          <p:cNvSpPr>
            <a:spLocks noGrp="1"/>
          </p:cNvSpPr>
          <p:nvPr>
            <p:ph idx="1"/>
          </p:nvPr>
        </p:nvSpPr>
        <p:spPr>
          <a:xfrm>
            <a:off x="457200" y="1117600"/>
            <a:ext cx="8229600" cy="5283200"/>
          </a:xfrm>
        </p:spPr>
        <p:txBody>
          <a:bodyPr/>
          <a:lstStyle/>
          <a:p>
            <a:r>
              <a:rPr lang="en-US" b="0" i="1" dirty="0" smtClean="0"/>
              <a:t>“</a:t>
            </a:r>
            <a:r>
              <a:rPr lang="en-US" b="0" i="1" dirty="0"/>
              <a:t>the study and practice of what constitutes the best regulation of human conduct, individually and </a:t>
            </a:r>
            <a:r>
              <a:rPr lang="en-US" b="0" i="1" dirty="0" smtClean="0"/>
              <a:t>socially” </a:t>
            </a:r>
          </a:p>
          <a:p>
            <a:pPr algn="r"/>
            <a:r>
              <a:rPr lang="en-US" i="1" dirty="0" smtClean="0"/>
              <a:t>– Stephen Ward</a:t>
            </a:r>
          </a:p>
          <a:p>
            <a:pPr algn="r"/>
            <a:endParaRPr lang="en-US" dirty="0"/>
          </a:p>
          <a:p>
            <a:r>
              <a:rPr lang="en-US" dirty="0"/>
              <a:t>Ethics </a:t>
            </a:r>
            <a:r>
              <a:rPr lang="en-US" b="0" dirty="0"/>
              <a:t>is concerned with articulating apt behavior and conduct: How ought one act according to standards of character? </a:t>
            </a:r>
            <a:endParaRPr lang="en-US" b="0" dirty="0" smtClean="0"/>
          </a:p>
          <a:p>
            <a:endParaRPr lang="en-US" dirty="0"/>
          </a:p>
          <a:p>
            <a:r>
              <a:rPr lang="en-US" b="0" dirty="0" smtClean="0"/>
              <a:t>Making </a:t>
            </a:r>
            <a:r>
              <a:rPr lang="en-US" dirty="0" smtClean="0"/>
              <a:t>sound editorial decisions </a:t>
            </a:r>
            <a:r>
              <a:rPr lang="en-US" b="0" dirty="0" smtClean="0"/>
              <a:t>in data acquisition, analysis, and presentation.</a:t>
            </a:r>
            <a:endParaRPr lang="en-US" b="0" dirty="0"/>
          </a:p>
        </p:txBody>
      </p:sp>
    </p:spTree>
    <p:extLst>
      <p:ext uri="{BB962C8B-B14F-4D97-AF65-F5344CB8AC3E}">
        <p14:creationId xmlns:p14="http://schemas.microsoft.com/office/powerpoint/2010/main" val="25957492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 Chart Wars</a:t>
            </a:r>
            <a:endParaRPr lang="en-US" dirty="0"/>
          </a:p>
        </p:txBody>
      </p:sp>
      <p:pic>
        <p:nvPicPr>
          <p:cNvPr id="4" name="Picture 3">
            <a:hlinkClick r:id="rId3"/>
          </p:cNvPr>
          <p:cNvPicPr>
            <a:picLocks noChangeAspect="1"/>
          </p:cNvPicPr>
          <p:nvPr/>
        </p:nvPicPr>
        <p:blipFill>
          <a:blip r:embed="rId4"/>
          <a:stretch>
            <a:fillRect/>
          </a:stretch>
        </p:blipFill>
        <p:spPr>
          <a:xfrm>
            <a:off x="1295400" y="1079500"/>
            <a:ext cx="6512222" cy="4876800"/>
          </a:xfrm>
          <a:prstGeom prst="rect">
            <a:avLst/>
          </a:prstGeom>
        </p:spPr>
      </p:pic>
      <p:sp>
        <p:nvSpPr>
          <p:cNvPr id="5" name="Rectangle 4"/>
          <p:cNvSpPr/>
          <p:nvPr/>
        </p:nvSpPr>
        <p:spPr>
          <a:xfrm>
            <a:off x="2527300" y="6449199"/>
            <a:ext cx="6477000" cy="276999"/>
          </a:xfrm>
          <a:prstGeom prst="rect">
            <a:avLst/>
          </a:prstGeom>
        </p:spPr>
        <p:txBody>
          <a:bodyPr wrap="square">
            <a:spAutoFit/>
          </a:bodyPr>
          <a:lstStyle/>
          <a:p>
            <a:pPr algn="r"/>
            <a:r>
              <a:rPr lang="en-US" sz="1200" dirty="0"/>
              <a:t>https://</a:t>
            </a:r>
            <a:r>
              <a:rPr lang="en-US" sz="1200" dirty="0" err="1"/>
              <a:t>www.youtube.com</a:t>
            </a:r>
            <a:r>
              <a:rPr lang="en-US" sz="1200" dirty="0"/>
              <a:t>/</a:t>
            </a:r>
            <a:r>
              <a:rPr lang="en-US" sz="1200" dirty="0" err="1"/>
              <a:t>watch?v</a:t>
            </a:r>
            <a:r>
              <a:rPr lang="en-US" sz="1200" dirty="0"/>
              <a:t>=tZl-1OHw9MM</a:t>
            </a:r>
          </a:p>
        </p:txBody>
      </p:sp>
    </p:spTree>
    <p:extLst>
      <p:ext uri="{BB962C8B-B14F-4D97-AF65-F5344CB8AC3E}">
        <p14:creationId xmlns:p14="http://schemas.microsoft.com/office/powerpoint/2010/main" val="21437921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a:t>
            </a:r>
            <a:endParaRPr lang="en-US" dirty="0"/>
          </a:p>
        </p:txBody>
      </p:sp>
      <p:pic>
        <p:nvPicPr>
          <p:cNvPr id="4" name="Picture 3">
            <a:hlinkClick r:id="rId3"/>
          </p:cNvPr>
          <p:cNvPicPr>
            <a:picLocks noChangeAspect="1"/>
          </p:cNvPicPr>
          <p:nvPr/>
        </p:nvPicPr>
        <p:blipFill>
          <a:blip r:embed="rId4"/>
          <a:stretch>
            <a:fillRect/>
          </a:stretch>
        </p:blipFill>
        <p:spPr>
          <a:xfrm>
            <a:off x="152400" y="990600"/>
            <a:ext cx="4649596" cy="5715000"/>
          </a:xfrm>
          <a:prstGeom prst="rect">
            <a:avLst/>
          </a:prstGeom>
        </p:spPr>
      </p:pic>
      <p:pic>
        <p:nvPicPr>
          <p:cNvPr id="5" name="Picture 4"/>
          <p:cNvPicPr>
            <a:picLocks noChangeAspect="1"/>
          </p:cNvPicPr>
          <p:nvPr/>
        </p:nvPicPr>
        <p:blipFill>
          <a:blip r:embed="rId5"/>
          <a:stretch>
            <a:fillRect/>
          </a:stretch>
        </p:blipFill>
        <p:spPr>
          <a:xfrm>
            <a:off x="4711700" y="1828800"/>
            <a:ext cx="4445000" cy="3348182"/>
          </a:xfrm>
          <a:prstGeom prst="rect">
            <a:avLst/>
          </a:prstGeom>
        </p:spPr>
      </p:pic>
    </p:spTree>
    <p:extLst>
      <p:ext uri="{BB962C8B-B14F-4D97-AF65-F5344CB8AC3E}">
        <p14:creationId xmlns:p14="http://schemas.microsoft.com/office/powerpoint/2010/main" val="11656271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Redesign for Clarity</a:t>
            </a:r>
            <a:endParaRPr lang="en-US" dirty="0"/>
          </a:p>
        </p:txBody>
      </p:sp>
      <p:pic>
        <p:nvPicPr>
          <p:cNvPr id="4" name="Picture 3">
            <a:hlinkClick r:id="rId2"/>
          </p:cNvPr>
          <p:cNvPicPr>
            <a:picLocks noChangeAspect="1"/>
          </p:cNvPicPr>
          <p:nvPr/>
        </p:nvPicPr>
        <p:blipFill rotWithShape="1">
          <a:blip r:embed="rId3"/>
          <a:srcRect t="3878" b="6473"/>
          <a:stretch/>
        </p:blipFill>
        <p:spPr>
          <a:xfrm>
            <a:off x="1143000" y="1130300"/>
            <a:ext cx="7239000" cy="5194300"/>
          </a:xfrm>
          <a:prstGeom prst="rect">
            <a:avLst/>
          </a:prstGeom>
        </p:spPr>
      </p:pic>
      <p:sp>
        <p:nvSpPr>
          <p:cNvPr id="5" name="Rectangle 4"/>
          <p:cNvSpPr/>
          <p:nvPr/>
        </p:nvSpPr>
        <p:spPr>
          <a:xfrm>
            <a:off x="7105250" y="6481802"/>
            <a:ext cx="2018501" cy="276999"/>
          </a:xfrm>
          <a:prstGeom prst="rect">
            <a:avLst/>
          </a:prstGeom>
        </p:spPr>
        <p:txBody>
          <a:bodyPr wrap="none">
            <a:spAutoFit/>
          </a:bodyPr>
          <a:lstStyle/>
          <a:p>
            <a:r>
              <a:rPr lang="en-US" sz="1200" dirty="0"/>
              <a:t>http://</a:t>
            </a:r>
            <a:r>
              <a:rPr lang="en-US" sz="1200" dirty="0" err="1"/>
              <a:t>thewhyaxis.info</a:t>
            </a:r>
            <a:r>
              <a:rPr lang="en-US" sz="1200" dirty="0"/>
              <a:t>/tesla/</a:t>
            </a:r>
          </a:p>
        </p:txBody>
      </p:sp>
    </p:spTree>
    <p:extLst>
      <p:ext uri="{BB962C8B-B14F-4D97-AF65-F5344CB8AC3E}">
        <p14:creationId xmlns:p14="http://schemas.microsoft.com/office/powerpoint/2010/main" val="5828782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Rhetorical Layers</a:t>
            </a:r>
            <a:endParaRPr lang="en-US" dirty="0"/>
          </a:p>
        </p:txBody>
      </p:sp>
      <p:sp>
        <p:nvSpPr>
          <p:cNvPr id="3" name="Content Placeholder 2"/>
          <p:cNvSpPr>
            <a:spLocks noGrp="1"/>
          </p:cNvSpPr>
          <p:nvPr>
            <p:ph idx="1"/>
          </p:nvPr>
        </p:nvSpPr>
        <p:spPr>
          <a:xfrm>
            <a:off x="457200" y="914400"/>
            <a:ext cx="8229600" cy="5511800"/>
          </a:xfrm>
        </p:spPr>
        <p:txBody>
          <a:bodyPr>
            <a:normAutofit lnSpcReduction="10000"/>
          </a:bodyPr>
          <a:lstStyle/>
          <a:p>
            <a:r>
              <a:rPr lang="en-US" dirty="0" smtClean="0"/>
              <a:t>Data</a:t>
            </a:r>
          </a:p>
          <a:p>
            <a:pPr lvl="1"/>
            <a:r>
              <a:rPr lang="en-US" dirty="0" smtClean="0"/>
              <a:t>Includes / excluded variables, outlier removal, aggregation, normalization, ambiguous data definition</a:t>
            </a:r>
          </a:p>
          <a:p>
            <a:pPr lvl="1"/>
            <a:endParaRPr lang="en-US" dirty="0"/>
          </a:p>
          <a:p>
            <a:r>
              <a:rPr lang="en-US" dirty="0" smtClean="0"/>
              <a:t>Visual Representation</a:t>
            </a:r>
          </a:p>
          <a:p>
            <a:pPr lvl="1"/>
            <a:r>
              <a:rPr lang="en-US" dirty="0" smtClean="0"/>
              <a:t>Choice of mapping – can be more efficient, or more </a:t>
            </a:r>
            <a:r>
              <a:rPr lang="en-US" dirty="0" err="1" smtClean="0"/>
              <a:t>lossy</a:t>
            </a:r>
            <a:r>
              <a:rPr lang="en-US" dirty="0" smtClean="0"/>
              <a:t> </a:t>
            </a:r>
          </a:p>
          <a:p>
            <a:pPr lvl="1"/>
            <a:r>
              <a:rPr lang="en-US" dirty="0" smtClean="0"/>
              <a:t>Spatial ordering primacy of reading convention</a:t>
            </a:r>
          </a:p>
          <a:p>
            <a:pPr lvl="1"/>
            <a:endParaRPr lang="en-US" dirty="0"/>
          </a:p>
          <a:p>
            <a:r>
              <a:rPr lang="en-US" dirty="0" smtClean="0"/>
              <a:t>Annotation</a:t>
            </a:r>
          </a:p>
          <a:p>
            <a:pPr lvl="1"/>
            <a:r>
              <a:rPr lang="en-US" dirty="0" smtClean="0"/>
              <a:t>As way of focusing and directing attention as well as framing interpretation, provenance info, uncertainty representation</a:t>
            </a:r>
          </a:p>
          <a:p>
            <a:pPr lvl="1"/>
            <a:endParaRPr lang="en-US" dirty="0"/>
          </a:p>
          <a:p>
            <a:r>
              <a:rPr lang="en-US" dirty="0" smtClean="0"/>
              <a:t>Interactivity</a:t>
            </a:r>
          </a:p>
          <a:p>
            <a:pPr lvl="1"/>
            <a:r>
              <a:rPr lang="en-US" dirty="0" smtClean="0"/>
              <a:t>Navigation capabilities, search / filter / goal suggestions, defaults and default views</a:t>
            </a:r>
            <a:endParaRPr lang="en-US" dirty="0"/>
          </a:p>
        </p:txBody>
      </p:sp>
    </p:spTree>
    <p:extLst>
      <p:ext uri="{BB962C8B-B14F-4D97-AF65-F5344CB8AC3E}">
        <p14:creationId xmlns:p14="http://schemas.microsoft.com/office/powerpoint/2010/main" val="21045930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Connotation</a:t>
            </a:r>
            <a:endParaRPr lang="en-US" dirty="0"/>
          </a:p>
        </p:txBody>
      </p:sp>
      <p:pic>
        <p:nvPicPr>
          <p:cNvPr id="4" name="Picture 3">
            <a:hlinkClick r:id="rId3"/>
          </p:cNvPr>
          <p:cNvPicPr>
            <a:picLocks noChangeAspect="1"/>
          </p:cNvPicPr>
          <p:nvPr/>
        </p:nvPicPr>
        <p:blipFill>
          <a:blip r:embed="rId4"/>
          <a:stretch>
            <a:fillRect/>
          </a:stretch>
        </p:blipFill>
        <p:spPr>
          <a:xfrm>
            <a:off x="2209800" y="762000"/>
            <a:ext cx="4978400" cy="5712752"/>
          </a:xfrm>
          <a:prstGeom prst="rect">
            <a:avLst/>
          </a:prstGeom>
        </p:spPr>
      </p:pic>
      <p:sp>
        <p:nvSpPr>
          <p:cNvPr id="5" name="Rectangle 4"/>
          <p:cNvSpPr/>
          <p:nvPr/>
        </p:nvSpPr>
        <p:spPr>
          <a:xfrm>
            <a:off x="4572000" y="6553200"/>
            <a:ext cx="4572000" cy="276999"/>
          </a:xfrm>
          <a:prstGeom prst="rect">
            <a:avLst/>
          </a:prstGeom>
        </p:spPr>
        <p:txBody>
          <a:bodyPr>
            <a:spAutoFit/>
          </a:bodyPr>
          <a:lstStyle/>
          <a:p>
            <a:r>
              <a:rPr lang="en-US" sz="1200" dirty="0"/>
              <a:t>http://</a:t>
            </a:r>
            <a:r>
              <a:rPr lang="en-US" sz="1200" dirty="0" err="1"/>
              <a:t>www.scmp.com</a:t>
            </a:r>
            <a:r>
              <a:rPr lang="en-US" sz="1200" dirty="0"/>
              <a:t>/infographics/article/1284683/</a:t>
            </a:r>
            <a:r>
              <a:rPr lang="en-US" sz="1200" dirty="0" err="1"/>
              <a:t>iraqs</a:t>
            </a:r>
            <a:r>
              <a:rPr lang="en-US" sz="1200" dirty="0"/>
              <a:t>-bloody-toll</a:t>
            </a:r>
          </a:p>
        </p:txBody>
      </p:sp>
    </p:spTree>
    <p:extLst>
      <p:ext uri="{BB962C8B-B14F-4D97-AF65-F5344CB8AC3E}">
        <p14:creationId xmlns:p14="http://schemas.microsoft.com/office/powerpoint/2010/main" val="19490306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Orientation</a:t>
            </a:r>
            <a:endParaRPr lang="en-US" dirty="0"/>
          </a:p>
        </p:txBody>
      </p:sp>
      <p:pic>
        <p:nvPicPr>
          <p:cNvPr id="4" name="Picture 3"/>
          <p:cNvPicPr>
            <a:picLocks noChangeAspect="1"/>
          </p:cNvPicPr>
          <p:nvPr/>
        </p:nvPicPr>
        <p:blipFill>
          <a:blip r:embed="rId3"/>
          <a:stretch>
            <a:fillRect/>
          </a:stretch>
        </p:blipFill>
        <p:spPr>
          <a:xfrm>
            <a:off x="0" y="876300"/>
            <a:ext cx="9144000" cy="5103049"/>
          </a:xfrm>
          <a:prstGeom prst="rect">
            <a:avLst/>
          </a:prstGeom>
        </p:spPr>
      </p:pic>
      <p:pic>
        <p:nvPicPr>
          <p:cNvPr id="5" name="Picture 4"/>
          <p:cNvPicPr>
            <a:picLocks noChangeAspect="1"/>
          </p:cNvPicPr>
          <p:nvPr/>
        </p:nvPicPr>
        <p:blipFill>
          <a:blip r:embed="rId4"/>
          <a:stretch>
            <a:fillRect/>
          </a:stretch>
        </p:blipFill>
        <p:spPr>
          <a:xfrm>
            <a:off x="12700" y="1295400"/>
            <a:ext cx="9180521" cy="4421951"/>
          </a:xfrm>
          <a:prstGeom prst="rect">
            <a:avLst/>
          </a:prstGeom>
        </p:spPr>
      </p:pic>
      <p:sp>
        <p:nvSpPr>
          <p:cNvPr id="6" name="Rectangle 5"/>
          <p:cNvSpPr/>
          <p:nvPr/>
        </p:nvSpPr>
        <p:spPr>
          <a:xfrm>
            <a:off x="6125225" y="6581001"/>
            <a:ext cx="3018775" cy="276999"/>
          </a:xfrm>
          <a:prstGeom prst="rect">
            <a:avLst/>
          </a:prstGeom>
        </p:spPr>
        <p:txBody>
          <a:bodyPr wrap="none">
            <a:spAutoFit/>
          </a:bodyPr>
          <a:lstStyle/>
          <a:p>
            <a:r>
              <a:rPr lang="en-US" sz="1200" dirty="0"/>
              <a:t>https://</a:t>
            </a:r>
            <a:r>
              <a:rPr lang="en-US" sz="1200" dirty="0" err="1"/>
              <a:t>eagereyes.org</a:t>
            </a:r>
            <a:r>
              <a:rPr lang="en-US" sz="1200" dirty="0"/>
              <a:t>/blog/2012/bikini-chart</a:t>
            </a:r>
          </a:p>
        </p:txBody>
      </p:sp>
    </p:spTree>
    <p:extLst>
      <p:ext uri="{BB962C8B-B14F-4D97-AF65-F5344CB8AC3E}">
        <p14:creationId xmlns:p14="http://schemas.microsoft.com/office/powerpoint/2010/main" val="15541512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Animation</a:t>
            </a:r>
            <a:endParaRPr lang="en-US" dirty="0"/>
          </a:p>
        </p:txBody>
      </p:sp>
      <p:pic>
        <p:nvPicPr>
          <p:cNvPr id="4" name="Picture 3">
            <a:hlinkClick r:id="rId3"/>
          </p:cNvPr>
          <p:cNvPicPr>
            <a:picLocks noChangeAspect="1"/>
          </p:cNvPicPr>
          <p:nvPr/>
        </p:nvPicPr>
        <p:blipFill>
          <a:blip r:embed="rId4"/>
          <a:stretch>
            <a:fillRect/>
          </a:stretch>
        </p:blipFill>
        <p:spPr>
          <a:xfrm>
            <a:off x="12700" y="838200"/>
            <a:ext cx="9144000" cy="5736000"/>
          </a:xfrm>
          <a:prstGeom prst="rect">
            <a:avLst/>
          </a:prstGeom>
        </p:spPr>
      </p:pic>
      <p:sp>
        <p:nvSpPr>
          <p:cNvPr id="5" name="Rectangle 4"/>
          <p:cNvSpPr/>
          <p:nvPr/>
        </p:nvSpPr>
        <p:spPr>
          <a:xfrm>
            <a:off x="533400" y="6574200"/>
            <a:ext cx="8610600" cy="276999"/>
          </a:xfrm>
          <a:prstGeom prst="rect">
            <a:avLst/>
          </a:prstGeom>
        </p:spPr>
        <p:txBody>
          <a:bodyPr wrap="square">
            <a:spAutoFit/>
          </a:bodyPr>
          <a:lstStyle/>
          <a:p>
            <a:pPr algn="r"/>
            <a:r>
              <a:rPr lang="en-US" sz="1200" dirty="0"/>
              <a:t>http://</a:t>
            </a:r>
            <a:r>
              <a:rPr lang="en-US" sz="1200" dirty="0" err="1"/>
              <a:t>www.nytimes.com</a:t>
            </a:r>
            <a:r>
              <a:rPr lang="en-US" sz="1200" dirty="0"/>
              <a:t>/interactive/2010/02/02/us/politics/20100201-budget-porcupine-graphic.html</a:t>
            </a:r>
          </a:p>
        </p:txBody>
      </p:sp>
    </p:spTree>
    <p:extLst>
      <p:ext uri="{BB962C8B-B14F-4D97-AF65-F5344CB8AC3E}">
        <p14:creationId xmlns:p14="http://schemas.microsoft.com/office/powerpoint/2010/main" val="7925281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 Rhetoric: Rhetorical questions</a:t>
            </a:r>
            <a:endParaRPr lang="en-US" dirty="0"/>
          </a:p>
        </p:txBody>
      </p:sp>
      <p:sp>
        <p:nvSpPr>
          <p:cNvPr id="5" name="Rectangle 4"/>
          <p:cNvSpPr/>
          <p:nvPr/>
        </p:nvSpPr>
        <p:spPr>
          <a:xfrm>
            <a:off x="533400" y="6574200"/>
            <a:ext cx="8610600" cy="276999"/>
          </a:xfrm>
          <a:prstGeom prst="rect">
            <a:avLst/>
          </a:prstGeom>
        </p:spPr>
        <p:txBody>
          <a:bodyPr wrap="square">
            <a:spAutoFit/>
          </a:bodyPr>
          <a:lstStyle/>
          <a:p>
            <a:pPr algn="r"/>
            <a:r>
              <a:rPr lang="en-US" sz="1200" dirty="0"/>
              <a:t>http://</a:t>
            </a:r>
            <a:r>
              <a:rPr lang="en-US" sz="1200" dirty="0" err="1"/>
              <a:t>www.nytimes.com</a:t>
            </a:r>
            <a:r>
              <a:rPr lang="en-US" sz="1200" dirty="0"/>
              <a:t>/interactive/2010/02/02/us/politics/20100201-budget-porcupine-graphic.html</a:t>
            </a:r>
          </a:p>
        </p:txBody>
      </p:sp>
      <p:pic>
        <p:nvPicPr>
          <p:cNvPr id="3" name="Picture 2"/>
          <p:cNvPicPr>
            <a:picLocks noChangeAspect="1"/>
          </p:cNvPicPr>
          <p:nvPr/>
        </p:nvPicPr>
        <p:blipFill>
          <a:blip r:embed="rId3"/>
          <a:stretch>
            <a:fillRect/>
          </a:stretch>
        </p:blipFill>
        <p:spPr>
          <a:xfrm>
            <a:off x="0" y="920151"/>
            <a:ext cx="9144000" cy="5175849"/>
          </a:xfrm>
          <a:prstGeom prst="rect">
            <a:avLst/>
          </a:prstGeom>
        </p:spPr>
      </p:pic>
    </p:spTree>
    <p:extLst>
      <p:ext uri="{BB962C8B-B14F-4D97-AF65-F5344CB8AC3E}">
        <p14:creationId xmlns:p14="http://schemas.microsoft.com/office/powerpoint/2010/main" val="14009241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1362"/>
          </a:xfrm>
        </p:spPr>
        <p:txBody>
          <a:bodyPr/>
          <a:lstStyle/>
          <a:p>
            <a:r>
              <a:rPr lang="en-US" dirty="0" smtClean="0"/>
              <a:t>Vis Rhetoric: Metaphor</a:t>
            </a:r>
            <a:endParaRPr lang="en-US" dirty="0"/>
          </a:p>
        </p:txBody>
      </p:sp>
      <p:pic>
        <p:nvPicPr>
          <p:cNvPr id="4" name="Picture 3"/>
          <p:cNvPicPr>
            <a:picLocks noChangeAspect="1"/>
          </p:cNvPicPr>
          <p:nvPr/>
        </p:nvPicPr>
        <p:blipFill>
          <a:blip r:embed="rId3"/>
          <a:stretch>
            <a:fillRect/>
          </a:stretch>
        </p:blipFill>
        <p:spPr>
          <a:xfrm>
            <a:off x="1295400" y="981045"/>
            <a:ext cx="6781800" cy="5343555"/>
          </a:xfrm>
          <a:prstGeom prst="rect">
            <a:avLst/>
          </a:prstGeom>
        </p:spPr>
      </p:pic>
      <p:sp>
        <p:nvSpPr>
          <p:cNvPr id="5" name="Rectangle 4"/>
          <p:cNvSpPr/>
          <p:nvPr/>
        </p:nvSpPr>
        <p:spPr>
          <a:xfrm>
            <a:off x="6689730" y="6477000"/>
            <a:ext cx="2428870" cy="276999"/>
          </a:xfrm>
          <a:prstGeom prst="rect">
            <a:avLst/>
          </a:prstGeom>
        </p:spPr>
        <p:txBody>
          <a:bodyPr wrap="none">
            <a:spAutoFit/>
          </a:bodyPr>
          <a:lstStyle/>
          <a:p>
            <a:pPr algn="r"/>
            <a:r>
              <a:rPr lang="en-US" sz="1200" dirty="0"/>
              <a:t>http://</a:t>
            </a:r>
            <a:r>
              <a:rPr lang="en-US" sz="1200" dirty="0" err="1"/>
              <a:t>drones.pitchinteractive.com</a:t>
            </a:r>
            <a:r>
              <a:rPr lang="en-US" sz="1200" dirty="0"/>
              <a:t>/</a:t>
            </a:r>
          </a:p>
        </p:txBody>
      </p:sp>
    </p:spTree>
    <p:extLst>
      <p:ext uri="{BB962C8B-B14F-4D97-AF65-F5344CB8AC3E}">
        <p14:creationId xmlns:p14="http://schemas.microsoft.com/office/powerpoint/2010/main" val="42442468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a:xfrm>
            <a:off x="457200" y="1117600"/>
            <a:ext cx="8229600" cy="5207000"/>
          </a:xfrm>
        </p:spPr>
        <p:txBody>
          <a:bodyPr/>
          <a:lstStyle/>
          <a:p>
            <a:r>
              <a:rPr lang="en-US" b="0" i="1" dirty="0"/>
              <a:t>"Critique is a form of analysis that uses critical thinking to determine whether a design is expected to achieve its desired objectives (and adhere to any pertinent best practices or heuristics)" </a:t>
            </a:r>
            <a:endParaRPr lang="en-US" b="0" i="1" dirty="0" smtClean="0"/>
          </a:p>
          <a:p>
            <a:pPr marL="457200" indent="-457200" algn="r">
              <a:buFontTx/>
              <a:buChar char="-"/>
            </a:pPr>
            <a:r>
              <a:rPr lang="en-US" b="0" dirty="0" err="1" smtClean="0"/>
              <a:t>Conor</a:t>
            </a:r>
            <a:r>
              <a:rPr lang="en-US" b="0" dirty="0" smtClean="0"/>
              <a:t> </a:t>
            </a:r>
            <a:r>
              <a:rPr lang="en-US" b="0" dirty="0"/>
              <a:t>and </a:t>
            </a:r>
            <a:r>
              <a:rPr lang="en-US" b="0" dirty="0" smtClean="0"/>
              <a:t>Irizarry in “Discussing Design”</a:t>
            </a:r>
          </a:p>
          <a:p>
            <a:pPr marL="457200" indent="-457200" algn="r">
              <a:buFontTx/>
              <a:buChar char="-"/>
            </a:pPr>
            <a:endParaRPr lang="en-US" b="0" dirty="0"/>
          </a:p>
          <a:p>
            <a:r>
              <a:rPr lang="en-US" b="0" dirty="0" smtClean="0"/>
              <a:t>Critique is one of 3 types of “feedback”</a:t>
            </a:r>
          </a:p>
        </p:txBody>
      </p:sp>
    </p:spTree>
    <p:extLst>
      <p:ext uri="{BB962C8B-B14F-4D97-AF65-F5344CB8AC3E}">
        <p14:creationId xmlns:p14="http://schemas.microsoft.com/office/powerpoint/2010/main" val="3414931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Principles in Journalism</a:t>
            </a:r>
            <a:endParaRPr lang="en-US" dirty="0"/>
          </a:p>
        </p:txBody>
      </p:sp>
      <p:sp>
        <p:nvSpPr>
          <p:cNvPr id="3" name="Content Placeholder 2"/>
          <p:cNvSpPr>
            <a:spLocks noGrp="1"/>
          </p:cNvSpPr>
          <p:nvPr>
            <p:ph idx="1"/>
          </p:nvPr>
        </p:nvSpPr>
        <p:spPr>
          <a:xfrm>
            <a:off x="457200" y="990600"/>
            <a:ext cx="8229600" cy="5562600"/>
          </a:xfrm>
        </p:spPr>
        <p:txBody>
          <a:bodyPr>
            <a:normAutofit/>
          </a:bodyPr>
          <a:lstStyle/>
          <a:p>
            <a:pPr marL="514350" indent="-514350">
              <a:buAutoNum type="arabicPeriod"/>
            </a:pPr>
            <a:r>
              <a:rPr lang="en-US" dirty="0" smtClean="0"/>
              <a:t>Seek truth and report it as fully as possible</a:t>
            </a:r>
          </a:p>
          <a:p>
            <a:pPr lvl="1"/>
            <a:r>
              <a:rPr lang="en-US" dirty="0" smtClean="0"/>
              <a:t>	Avoid misleading, misinforming, obfuscating, or deceiving; 	consider potential errors of interpretation</a:t>
            </a:r>
          </a:p>
          <a:p>
            <a:endParaRPr lang="en-US" dirty="0" smtClean="0"/>
          </a:p>
          <a:p>
            <a:pPr marL="514350" indent="-514350">
              <a:buAutoNum type="arabicPeriod"/>
            </a:pPr>
            <a:r>
              <a:rPr lang="en-US" dirty="0" smtClean="0"/>
              <a:t>Be transparent</a:t>
            </a:r>
          </a:p>
          <a:p>
            <a:pPr lvl="1"/>
            <a:r>
              <a:rPr lang="en-US" dirty="0"/>
              <a:t>	</a:t>
            </a:r>
            <a:r>
              <a:rPr lang="en-US" dirty="0" smtClean="0"/>
              <a:t>Trace and disclose rationale and methods for arriving at 	preferred interpretation</a:t>
            </a:r>
          </a:p>
          <a:p>
            <a:endParaRPr lang="en-US" dirty="0" smtClean="0"/>
          </a:p>
          <a:p>
            <a:pPr marL="514350" indent="-514350">
              <a:buAutoNum type="arabicPeriod"/>
            </a:pPr>
            <a:r>
              <a:rPr lang="en-US" dirty="0" smtClean="0"/>
              <a:t>Engage community as an end, rather than as a means</a:t>
            </a:r>
          </a:p>
          <a:p>
            <a:pPr lvl="1"/>
            <a:r>
              <a:rPr lang="en-US" dirty="0" smtClean="0"/>
              <a:t>	Treat data from people with human dignity; consider privacy 	and anonymity</a:t>
            </a:r>
            <a:endParaRPr lang="en-US" dirty="0"/>
          </a:p>
        </p:txBody>
      </p:sp>
      <p:sp>
        <p:nvSpPr>
          <p:cNvPr id="4" name="Rectangle 3"/>
          <p:cNvSpPr/>
          <p:nvPr/>
        </p:nvSpPr>
        <p:spPr>
          <a:xfrm>
            <a:off x="2641600" y="6553200"/>
            <a:ext cx="6477000" cy="276999"/>
          </a:xfrm>
          <a:prstGeom prst="rect">
            <a:avLst/>
          </a:prstGeom>
        </p:spPr>
        <p:txBody>
          <a:bodyPr wrap="square">
            <a:spAutoFit/>
          </a:bodyPr>
          <a:lstStyle/>
          <a:p>
            <a:pPr algn="r"/>
            <a:r>
              <a:rPr lang="en-US" sz="1200" i="1" dirty="0" smtClean="0">
                <a:latin typeface="Helvetica"/>
                <a:cs typeface="Helvetica"/>
              </a:rPr>
              <a:t>McBride and </a:t>
            </a:r>
            <a:r>
              <a:rPr lang="en-US" sz="1200" i="1" dirty="0" err="1" smtClean="0">
                <a:latin typeface="Helvetica"/>
                <a:cs typeface="Helvetica"/>
              </a:rPr>
              <a:t>Rosenstiel</a:t>
            </a:r>
            <a:r>
              <a:rPr lang="en-US" sz="1200" i="1" dirty="0" smtClean="0">
                <a:latin typeface="Helvetica"/>
                <a:cs typeface="Helvetica"/>
              </a:rPr>
              <a:t>. The New Ethics of Journalism. 2014.</a:t>
            </a:r>
            <a:endParaRPr lang="en-US" sz="1200" i="1" dirty="0">
              <a:latin typeface="Helvetica"/>
              <a:cs typeface="Helvetica"/>
            </a:endParaRPr>
          </a:p>
        </p:txBody>
      </p:sp>
    </p:spTree>
    <p:extLst>
      <p:ext uri="{BB962C8B-B14F-4D97-AF65-F5344CB8AC3E}">
        <p14:creationId xmlns:p14="http://schemas.microsoft.com/office/powerpoint/2010/main" val="2863003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Feedback</a:t>
            </a:r>
            <a:endParaRPr lang="en-US" dirty="0"/>
          </a:p>
        </p:txBody>
      </p:sp>
      <p:pic>
        <p:nvPicPr>
          <p:cNvPr id="4" name="Picture 3"/>
          <p:cNvPicPr>
            <a:picLocks noChangeAspect="1"/>
          </p:cNvPicPr>
          <p:nvPr/>
        </p:nvPicPr>
        <p:blipFill>
          <a:blip r:embed="rId3"/>
          <a:stretch>
            <a:fillRect/>
          </a:stretch>
        </p:blipFill>
        <p:spPr>
          <a:xfrm>
            <a:off x="1612900" y="876300"/>
            <a:ext cx="5918200" cy="5448300"/>
          </a:xfrm>
          <a:prstGeom prst="rect">
            <a:avLst/>
          </a:prstGeom>
        </p:spPr>
      </p:pic>
      <p:sp>
        <p:nvSpPr>
          <p:cNvPr id="5" name="TextBox 4"/>
          <p:cNvSpPr txBox="1"/>
          <p:nvPr/>
        </p:nvSpPr>
        <p:spPr>
          <a:xfrm>
            <a:off x="2819400" y="6553200"/>
            <a:ext cx="6326146" cy="276999"/>
          </a:xfrm>
          <a:prstGeom prst="rect">
            <a:avLst/>
          </a:prstGeom>
          <a:noFill/>
        </p:spPr>
        <p:txBody>
          <a:bodyPr wrap="none" rtlCol="0">
            <a:spAutoFit/>
          </a:bodyPr>
          <a:lstStyle/>
          <a:p>
            <a:r>
              <a:rPr lang="en-US" sz="1200" dirty="0" smtClean="0">
                <a:latin typeface="Helvetica"/>
                <a:cs typeface="Helvetica"/>
              </a:rPr>
              <a:t>Source: Discussing Design: Improving Communication and Collaboration through Critique. </a:t>
            </a:r>
            <a:endParaRPr lang="en-US" sz="1200" dirty="0">
              <a:latin typeface="Helvetica"/>
              <a:cs typeface="Helvetica"/>
            </a:endParaRPr>
          </a:p>
        </p:txBody>
      </p:sp>
    </p:spTree>
    <p:extLst>
      <p:ext uri="{BB962C8B-B14F-4D97-AF65-F5344CB8AC3E}">
        <p14:creationId xmlns:p14="http://schemas.microsoft.com/office/powerpoint/2010/main" val="41411705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Directive Feedback</a:t>
            </a:r>
            <a:endParaRPr lang="en-US" dirty="0"/>
          </a:p>
        </p:txBody>
      </p:sp>
      <p:pic>
        <p:nvPicPr>
          <p:cNvPr id="4" name="Picture 3"/>
          <p:cNvPicPr>
            <a:picLocks noChangeAspect="1"/>
          </p:cNvPicPr>
          <p:nvPr/>
        </p:nvPicPr>
        <p:blipFill>
          <a:blip r:embed="rId3"/>
          <a:stretch>
            <a:fillRect/>
          </a:stretch>
        </p:blipFill>
        <p:spPr>
          <a:xfrm>
            <a:off x="1549400" y="838200"/>
            <a:ext cx="5842000" cy="5727700"/>
          </a:xfrm>
          <a:prstGeom prst="rect">
            <a:avLst/>
          </a:prstGeom>
        </p:spPr>
      </p:pic>
      <p:sp>
        <p:nvSpPr>
          <p:cNvPr id="5" name="TextBox 4"/>
          <p:cNvSpPr txBox="1"/>
          <p:nvPr/>
        </p:nvSpPr>
        <p:spPr>
          <a:xfrm>
            <a:off x="2819400" y="6553200"/>
            <a:ext cx="6326146" cy="276999"/>
          </a:xfrm>
          <a:prstGeom prst="rect">
            <a:avLst/>
          </a:prstGeom>
          <a:noFill/>
        </p:spPr>
        <p:txBody>
          <a:bodyPr wrap="none" rtlCol="0">
            <a:spAutoFit/>
          </a:bodyPr>
          <a:lstStyle/>
          <a:p>
            <a:r>
              <a:rPr lang="en-US" sz="1200" dirty="0" smtClean="0">
                <a:latin typeface="Helvetica"/>
                <a:cs typeface="Helvetica"/>
              </a:rPr>
              <a:t>Source: Discussing Design: Improving Communication and Collaboration through Critique. </a:t>
            </a:r>
            <a:endParaRPr lang="en-US" sz="1200" dirty="0">
              <a:latin typeface="Helvetica"/>
              <a:cs typeface="Helvetica"/>
            </a:endParaRPr>
          </a:p>
        </p:txBody>
      </p:sp>
    </p:spTree>
    <p:extLst>
      <p:ext uri="{BB962C8B-B14F-4D97-AF65-F5344CB8AC3E}">
        <p14:creationId xmlns:p14="http://schemas.microsoft.com/office/powerpoint/2010/main" val="21999967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pic>
        <p:nvPicPr>
          <p:cNvPr id="4" name="Picture 3"/>
          <p:cNvPicPr>
            <a:picLocks noChangeAspect="1"/>
          </p:cNvPicPr>
          <p:nvPr/>
        </p:nvPicPr>
        <p:blipFill>
          <a:blip r:embed="rId2"/>
          <a:stretch>
            <a:fillRect/>
          </a:stretch>
        </p:blipFill>
        <p:spPr>
          <a:xfrm>
            <a:off x="2351485" y="838096"/>
            <a:ext cx="4593429" cy="5791304"/>
          </a:xfrm>
          <a:prstGeom prst="rect">
            <a:avLst/>
          </a:prstGeom>
        </p:spPr>
      </p:pic>
      <p:sp>
        <p:nvSpPr>
          <p:cNvPr id="5" name="TextBox 4"/>
          <p:cNvSpPr txBox="1"/>
          <p:nvPr/>
        </p:nvSpPr>
        <p:spPr>
          <a:xfrm>
            <a:off x="2819400" y="6553200"/>
            <a:ext cx="6326146" cy="276999"/>
          </a:xfrm>
          <a:prstGeom prst="rect">
            <a:avLst/>
          </a:prstGeom>
          <a:noFill/>
        </p:spPr>
        <p:txBody>
          <a:bodyPr wrap="none" rtlCol="0">
            <a:spAutoFit/>
          </a:bodyPr>
          <a:lstStyle/>
          <a:p>
            <a:r>
              <a:rPr lang="en-US" sz="1200" dirty="0" smtClean="0">
                <a:latin typeface="Helvetica"/>
                <a:cs typeface="Helvetica"/>
              </a:rPr>
              <a:t>Source: Discussing Design: Improving Communication and Collaboration through Critique. </a:t>
            </a:r>
            <a:endParaRPr lang="en-US" sz="1200" dirty="0">
              <a:latin typeface="Helvetica"/>
              <a:cs typeface="Helvetica"/>
            </a:endParaRPr>
          </a:p>
        </p:txBody>
      </p:sp>
    </p:spTree>
    <p:extLst>
      <p:ext uri="{BB962C8B-B14F-4D97-AF65-F5344CB8AC3E}">
        <p14:creationId xmlns:p14="http://schemas.microsoft.com/office/powerpoint/2010/main" val="30910591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Framework for Critique</a:t>
            </a:r>
            <a:endParaRPr lang="en-US" dirty="0"/>
          </a:p>
        </p:txBody>
      </p:sp>
      <p:sp>
        <p:nvSpPr>
          <p:cNvPr id="3" name="Content Placeholder 2"/>
          <p:cNvSpPr>
            <a:spLocks noGrp="1"/>
          </p:cNvSpPr>
          <p:nvPr>
            <p:ph idx="1"/>
          </p:nvPr>
        </p:nvSpPr>
        <p:spPr/>
        <p:txBody>
          <a:bodyPr/>
          <a:lstStyle/>
          <a:p>
            <a:r>
              <a:rPr lang="en-US" dirty="0" smtClean="0"/>
              <a:t>What is the objective of the design?</a:t>
            </a:r>
          </a:p>
          <a:p>
            <a:endParaRPr lang="en-US" dirty="0"/>
          </a:p>
          <a:p>
            <a:r>
              <a:rPr lang="en-US" dirty="0" smtClean="0"/>
              <a:t>What elements of the design are related to the objective?</a:t>
            </a:r>
          </a:p>
          <a:p>
            <a:endParaRPr lang="en-US" dirty="0"/>
          </a:p>
          <a:p>
            <a:r>
              <a:rPr lang="en-US" dirty="0" smtClean="0"/>
              <a:t>Are those elements effective in achieving the objective?</a:t>
            </a:r>
          </a:p>
          <a:p>
            <a:endParaRPr lang="en-US" dirty="0"/>
          </a:p>
          <a:p>
            <a:r>
              <a:rPr lang="en-US" dirty="0" smtClean="0"/>
              <a:t>Why or why not?</a:t>
            </a:r>
            <a:endParaRPr lang="en-US" dirty="0"/>
          </a:p>
        </p:txBody>
      </p:sp>
      <p:sp>
        <p:nvSpPr>
          <p:cNvPr id="4" name="TextBox 3"/>
          <p:cNvSpPr txBox="1"/>
          <p:nvPr/>
        </p:nvSpPr>
        <p:spPr>
          <a:xfrm>
            <a:off x="2819400" y="6553200"/>
            <a:ext cx="6326146" cy="276999"/>
          </a:xfrm>
          <a:prstGeom prst="rect">
            <a:avLst/>
          </a:prstGeom>
          <a:noFill/>
        </p:spPr>
        <p:txBody>
          <a:bodyPr wrap="none" rtlCol="0">
            <a:spAutoFit/>
          </a:bodyPr>
          <a:lstStyle/>
          <a:p>
            <a:r>
              <a:rPr lang="en-US" sz="1200" dirty="0" smtClean="0">
                <a:latin typeface="Helvetica"/>
                <a:cs typeface="Helvetica"/>
              </a:rPr>
              <a:t>Source: Discussing Design: Improving Communication and Collaboration through Critique. </a:t>
            </a:r>
            <a:endParaRPr lang="en-US" sz="1200" dirty="0">
              <a:latin typeface="Helvetica"/>
              <a:cs typeface="Helvetica"/>
            </a:endParaRPr>
          </a:p>
        </p:txBody>
      </p:sp>
    </p:spTree>
    <p:extLst>
      <p:ext uri="{BB962C8B-B14F-4D97-AF65-F5344CB8AC3E}">
        <p14:creationId xmlns:p14="http://schemas.microsoft.com/office/powerpoint/2010/main" val="34119859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Reiterate</a:t>
            </a:r>
            <a:endParaRPr lang="en-US" dirty="0"/>
          </a:p>
        </p:txBody>
      </p:sp>
      <p:sp>
        <p:nvSpPr>
          <p:cNvPr id="3" name="Content Placeholder 2"/>
          <p:cNvSpPr>
            <a:spLocks noGrp="1"/>
          </p:cNvSpPr>
          <p:nvPr>
            <p:ph idx="1"/>
          </p:nvPr>
        </p:nvSpPr>
        <p:spPr>
          <a:xfrm>
            <a:off x="457200" y="1117600"/>
            <a:ext cx="8229600" cy="5511800"/>
          </a:xfrm>
        </p:spPr>
        <p:txBody>
          <a:bodyPr>
            <a:normAutofit fontScale="92500"/>
          </a:bodyPr>
          <a:lstStyle/>
          <a:p>
            <a:r>
              <a:rPr lang="en-US" dirty="0" smtClean="0"/>
              <a:t>Assess success, failure, </a:t>
            </a:r>
            <a:r>
              <a:rPr lang="en-US" dirty="0" smtClean="0"/>
              <a:t>possibility</a:t>
            </a:r>
            <a:endParaRPr lang="en-US" dirty="0" smtClean="0"/>
          </a:p>
          <a:p>
            <a:pPr lvl="1"/>
            <a:r>
              <a:rPr lang="en-US" dirty="0" smtClean="0"/>
              <a:t>Can you suggest a constructive way to improve </a:t>
            </a:r>
            <a:r>
              <a:rPr lang="en-US" dirty="0" smtClean="0"/>
              <a:t>something to reach a given design goal?</a:t>
            </a:r>
            <a:endParaRPr lang="en-US" dirty="0" smtClean="0"/>
          </a:p>
          <a:p>
            <a:endParaRPr lang="en-US" dirty="0"/>
          </a:p>
          <a:p>
            <a:r>
              <a:rPr lang="en-US" dirty="0" smtClean="0"/>
              <a:t>Should be based on evidence, design principles; not about taste or preference</a:t>
            </a:r>
          </a:p>
          <a:p>
            <a:pPr lvl="1"/>
            <a:r>
              <a:rPr lang="en-US" dirty="0" smtClean="0"/>
              <a:t>Discuss the work, don’t attack the </a:t>
            </a:r>
            <a:r>
              <a:rPr lang="en-US" dirty="0" smtClean="0"/>
              <a:t>creator; Must explain </a:t>
            </a:r>
            <a:r>
              <a:rPr lang="en-US" b="1" dirty="0" smtClean="0">
                <a:solidFill>
                  <a:srgbClr val="FF00A7"/>
                </a:solidFill>
              </a:rPr>
              <a:t>WHY</a:t>
            </a:r>
            <a:r>
              <a:rPr lang="en-US" dirty="0" smtClean="0">
                <a:solidFill>
                  <a:srgbClr val="FF00A7"/>
                </a:solidFill>
              </a:rPr>
              <a:t> </a:t>
            </a:r>
            <a:r>
              <a:rPr lang="en-US" dirty="0" smtClean="0"/>
              <a:t>ideally in terms of best practices, heuristics and other guidelines</a:t>
            </a:r>
            <a:endParaRPr lang="en-US" dirty="0" smtClean="0"/>
          </a:p>
          <a:p>
            <a:endParaRPr lang="en-US" dirty="0"/>
          </a:p>
          <a:p>
            <a:r>
              <a:rPr lang="en-US" dirty="0" smtClean="0"/>
              <a:t>Starts from an understanding of the design goal / intent of the </a:t>
            </a:r>
            <a:r>
              <a:rPr lang="en-US" dirty="0" smtClean="0"/>
              <a:t>work</a:t>
            </a:r>
          </a:p>
          <a:p>
            <a:endParaRPr lang="en-US" dirty="0"/>
          </a:p>
          <a:p>
            <a:r>
              <a:rPr lang="en-US" dirty="0" smtClean="0"/>
              <a:t>If you have access to designer: ask questions</a:t>
            </a:r>
            <a:endParaRPr lang="en-US" dirty="0" smtClean="0"/>
          </a:p>
          <a:p>
            <a:endParaRPr lang="en-US" dirty="0"/>
          </a:p>
          <a:p>
            <a:endParaRPr lang="en-US" dirty="0"/>
          </a:p>
        </p:txBody>
      </p:sp>
    </p:spTree>
    <p:extLst>
      <p:ext uri="{BB962C8B-B14F-4D97-AF65-F5344CB8AC3E}">
        <p14:creationId xmlns:p14="http://schemas.microsoft.com/office/powerpoint/2010/main" val="34439562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 by Redesign</a:t>
            </a:r>
            <a:endParaRPr lang="en-US" dirty="0"/>
          </a:p>
        </p:txBody>
      </p:sp>
      <p:pic>
        <p:nvPicPr>
          <p:cNvPr id="4" name="Picture 3"/>
          <p:cNvPicPr>
            <a:picLocks noChangeAspect="1"/>
          </p:cNvPicPr>
          <p:nvPr/>
        </p:nvPicPr>
        <p:blipFill rotWithShape="1">
          <a:blip r:embed="rId3"/>
          <a:srcRect l="5000" r="5000"/>
          <a:stretch/>
        </p:blipFill>
        <p:spPr>
          <a:xfrm>
            <a:off x="152399" y="1524000"/>
            <a:ext cx="8944429" cy="3886200"/>
          </a:xfrm>
          <a:prstGeom prst="rect">
            <a:avLst/>
          </a:prstGeom>
        </p:spPr>
      </p:pic>
      <p:pic>
        <p:nvPicPr>
          <p:cNvPr id="5" name="Picture 4"/>
          <p:cNvPicPr>
            <a:picLocks noChangeAspect="1"/>
          </p:cNvPicPr>
          <p:nvPr/>
        </p:nvPicPr>
        <p:blipFill>
          <a:blip r:embed="rId4"/>
          <a:stretch>
            <a:fillRect/>
          </a:stretch>
        </p:blipFill>
        <p:spPr>
          <a:xfrm>
            <a:off x="0" y="1333500"/>
            <a:ext cx="9144000" cy="4168403"/>
          </a:xfrm>
          <a:prstGeom prst="rect">
            <a:avLst/>
          </a:prstGeom>
        </p:spPr>
      </p:pic>
      <p:sp>
        <p:nvSpPr>
          <p:cNvPr id="3" name="Rectangle 2"/>
          <p:cNvSpPr/>
          <p:nvPr/>
        </p:nvSpPr>
        <p:spPr>
          <a:xfrm>
            <a:off x="3077028" y="6581001"/>
            <a:ext cx="60198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medium.com</a:t>
            </a:r>
            <a:r>
              <a:rPr lang="en-US" sz="1200" dirty="0">
                <a:latin typeface="Helvetica"/>
                <a:cs typeface="Helvetica"/>
              </a:rPr>
              <a:t>/@</a:t>
            </a:r>
            <a:r>
              <a:rPr lang="en-US" sz="1200" dirty="0" err="1">
                <a:latin typeface="Helvetica"/>
                <a:cs typeface="Helvetica"/>
              </a:rPr>
              <a:t>hint_fm</a:t>
            </a:r>
            <a:r>
              <a:rPr lang="en-US" sz="1200" dirty="0">
                <a:latin typeface="Helvetica"/>
                <a:cs typeface="Helvetica"/>
              </a:rPr>
              <a:t>/design-and-redesign-4ab77206cf9#.e3ikpzeq1</a:t>
            </a:r>
          </a:p>
        </p:txBody>
      </p:sp>
    </p:spTree>
    <p:extLst>
      <p:ext uri="{BB962C8B-B14F-4D97-AF65-F5344CB8AC3E}">
        <p14:creationId xmlns:p14="http://schemas.microsoft.com/office/powerpoint/2010/main" val="1412132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 by Redesign</a:t>
            </a:r>
            <a:endParaRPr lang="en-US" dirty="0"/>
          </a:p>
        </p:txBody>
      </p:sp>
      <p:sp>
        <p:nvSpPr>
          <p:cNvPr id="3" name="Content Placeholder 2"/>
          <p:cNvSpPr>
            <a:spLocks noGrp="1"/>
          </p:cNvSpPr>
          <p:nvPr>
            <p:ph idx="1"/>
          </p:nvPr>
        </p:nvSpPr>
        <p:spPr>
          <a:xfrm>
            <a:off x="457200" y="1117600"/>
            <a:ext cx="8229600" cy="5435600"/>
          </a:xfrm>
        </p:spPr>
        <p:txBody>
          <a:bodyPr/>
          <a:lstStyle/>
          <a:p>
            <a:r>
              <a:rPr lang="en-US" dirty="0" smtClean="0"/>
              <a:t>What are some of the drawbacks of critique by redesign?</a:t>
            </a:r>
          </a:p>
          <a:p>
            <a:pPr lvl="1"/>
            <a:r>
              <a:rPr lang="en-US" dirty="0" smtClean="0"/>
              <a:t>You know the “answer” already</a:t>
            </a:r>
          </a:p>
          <a:p>
            <a:pPr lvl="1"/>
            <a:r>
              <a:rPr lang="en-US" dirty="0" smtClean="0"/>
              <a:t>You know which variables matter and how to focus attention</a:t>
            </a:r>
          </a:p>
          <a:p>
            <a:pPr lvl="1"/>
            <a:r>
              <a:rPr lang="en-US" dirty="0" smtClean="0"/>
              <a:t>You might not know the </a:t>
            </a:r>
            <a:r>
              <a:rPr lang="en-US" i="1" dirty="0" smtClean="0"/>
              <a:t>intent</a:t>
            </a:r>
            <a:r>
              <a:rPr lang="en-US" dirty="0" smtClean="0"/>
              <a:t> or </a:t>
            </a:r>
            <a:r>
              <a:rPr lang="en-US" i="1" dirty="0" smtClean="0"/>
              <a:t>constraints </a:t>
            </a:r>
            <a:r>
              <a:rPr lang="en-US" dirty="0" smtClean="0"/>
              <a:t>of the original	</a:t>
            </a:r>
          </a:p>
          <a:p>
            <a:pPr lvl="1"/>
            <a:r>
              <a:rPr lang="en-US" dirty="0" smtClean="0"/>
              <a:t>Public critique can result in context collapse</a:t>
            </a:r>
          </a:p>
          <a:p>
            <a:pPr lvl="1"/>
            <a:endParaRPr lang="en-US" dirty="0"/>
          </a:p>
          <a:p>
            <a:r>
              <a:rPr lang="en-US" dirty="0" smtClean="0"/>
              <a:t>What are best practices for critique by redesign?</a:t>
            </a:r>
          </a:p>
          <a:p>
            <a:pPr lvl="1"/>
            <a:r>
              <a:rPr lang="en-US" dirty="0" smtClean="0"/>
              <a:t>Be explicit about goal</a:t>
            </a:r>
          </a:p>
          <a:p>
            <a:pPr lvl="1"/>
            <a:r>
              <a:rPr lang="en-US" dirty="0" smtClean="0"/>
              <a:t>Be honest about simplifying assumptions</a:t>
            </a:r>
          </a:p>
          <a:p>
            <a:pPr lvl="1"/>
            <a:r>
              <a:rPr lang="en-US" dirty="0" smtClean="0"/>
              <a:t>Be sure to note positive aspects too</a:t>
            </a:r>
            <a:endParaRPr lang="en-US" dirty="0"/>
          </a:p>
        </p:txBody>
      </p:sp>
      <p:sp>
        <p:nvSpPr>
          <p:cNvPr id="4" name="Rectangle 3"/>
          <p:cNvSpPr/>
          <p:nvPr/>
        </p:nvSpPr>
        <p:spPr>
          <a:xfrm>
            <a:off x="3077028" y="6581001"/>
            <a:ext cx="60198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medium.com</a:t>
            </a:r>
            <a:r>
              <a:rPr lang="en-US" sz="1200" dirty="0">
                <a:latin typeface="Helvetica"/>
                <a:cs typeface="Helvetica"/>
              </a:rPr>
              <a:t>/@</a:t>
            </a:r>
            <a:r>
              <a:rPr lang="en-US" sz="1200" dirty="0" err="1">
                <a:latin typeface="Helvetica"/>
                <a:cs typeface="Helvetica"/>
              </a:rPr>
              <a:t>hint_fm</a:t>
            </a:r>
            <a:r>
              <a:rPr lang="en-US" sz="1200" dirty="0">
                <a:latin typeface="Helvetica"/>
                <a:cs typeface="Helvetica"/>
              </a:rPr>
              <a:t>/design-and-redesign-4ab77206cf9#.e3ikpzeq1</a:t>
            </a:r>
          </a:p>
        </p:txBody>
      </p:sp>
    </p:spTree>
    <p:extLst>
      <p:ext uri="{BB962C8B-B14F-4D97-AF65-F5344CB8AC3E}">
        <p14:creationId xmlns:p14="http://schemas.microsoft.com/office/powerpoint/2010/main" val="36226390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5" name="Rectangle 4"/>
          <p:cNvSpPr/>
          <p:nvPr/>
        </p:nvSpPr>
        <p:spPr>
          <a:xfrm>
            <a:off x="5228032" y="6488668"/>
            <a:ext cx="3915968" cy="369332"/>
          </a:xfrm>
          <a:prstGeom prst="rect">
            <a:avLst/>
          </a:prstGeom>
        </p:spPr>
        <p:txBody>
          <a:bodyPr wrap="none">
            <a:spAutoFit/>
          </a:bodyPr>
          <a:lstStyle/>
          <a:p>
            <a:r>
              <a:rPr lang="en-US" dirty="0"/>
              <a:t>http://</a:t>
            </a:r>
            <a:r>
              <a:rPr lang="en-US" dirty="0" err="1"/>
              <a:t>guns.periscopic.com</a:t>
            </a:r>
            <a:r>
              <a:rPr lang="en-US" dirty="0"/>
              <a:t>/?year=2013</a:t>
            </a:r>
          </a:p>
        </p:txBody>
      </p:sp>
      <p:pic>
        <p:nvPicPr>
          <p:cNvPr id="6" name="Picture 5">
            <a:hlinkClick r:id="rId3"/>
          </p:cNvPr>
          <p:cNvPicPr>
            <a:picLocks noChangeAspect="1"/>
          </p:cNvPicPr>
          <p:nvPr/>
        </p:nvPicPr>
        <p:blipFill>
          <a:blip r:embed="rId4"/>
          <a:stretch>
            <a:fillRect/>
          </a:stretch>
        </p:blipFill>
        <p:spPr>
          <a:xfrm>
            <a:off x="545228" y="992247"/>
            <a:ext cx="8217772" cy="5408553"/>
          </a:xfrm>
          <a:prstGeom prst="rect">
            <a:avLst/>
          </a:prstGeom>
        </p:spPr>
      </p:pic>
    </p:spTree>
    <p:extLst>
      <p:ext uri="{BB962C8B-B14F-4D97-AF65-F5344CB8AC3E}">
        <p14:creationId xmlns:p14="http://schemas.microsoft.com/office/powerpoint/2010/main" val="24120211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Critique</a:t>
            </a:r>
            <a:endParaRPr lang="en-US" dirty="0"/>
          </a:p>
        </p:txBody>
      </p:sp>
      <p:pic>
        <p:nvPicPr>
          <p:cNvPr id="4" name="Picture 3">
            <a:hlinkClick r:id="rId3"/>
          </p:cNvPr>
          <p:cNvPicPr>
            <a:picLocks noChangeAspect="1"/>
          </p:cNvPicPr>
          <p:nvPr/>
        </p:nvPicPr>
        <p:blipFill>
          <a:blip r:embed="rId4"/>
          <a:stretch>
            <a:fillRect/>
          </a:stretch>
        </p:blipFill>
        <p:spPr>
          <a:xfrm>
            <a:off x="0" y="1101934"/>
            <a:ext cx="9144000" cy="5070266"/>
          </a:xfrm>
          <a:prstGeom prst="rect">
            <a:avLst/>
          </a:prstGeom>
        </p:spPr>
      </p:pic>
      <p:sp>
        <p:nvSpPr>
          <p:cNvPr id="5" name="Rectangle 4"/>
          <p:cNvSpPr/>
          <p:nvPr/>
        </p:nvSpPr>
        <p:spPr>
          <a:xfrm>
            <a:off x="4953000" y="6400800"/>
            <a:ext cx="4172937" cy="369332"/>
          </a:xfrm>
          <a:prstGeom prst="rect">
            <a:avLst/>
          </a:prstGeom>
        </p:spPr>
        <p:txBody>
          <a:bodyPr wrap="none">
            <a:spAutoFit/>
          </a:bodyPr>
          <a:lstStyle/>
          <a:p>
            <a:pPr algn="r"/>
            <a:r>
              <a:rPr lang="en-US" dirty="0" smtClean="0"/>
              <a:t>Jonathan </a:t>
            </a:r>
            <a:r>
              <a:rPr lang="en-US" dirty="0" err="1" smtClean="0"/>
              <a:t>Corum</a:t>
            </a:r>
            <a:r>
              <a:rPr lang="en-US" dirty="0" smtClean="0"/>
              <a:t>. http</a:t>
            </a:r>
            <a:r>
              <a:rPr lang="en-US" dirty="0"/>
              <a:t>://</a:t>
            </a:r>
            <a:r>
              <a:rPr lang="en-US" dirty="0" err="1"/>
              <a:t>style.org</a:t>
            </a:r>
            <a:r>
              <a:rPr lang="en-US" dirty="0"/>
              <a:t>/deleted/</a:t>
            </a:r>
          </a:p>
        </p:txBody>
      </p:sp>
    </p:spTree>
    <p:extLst>
      <p:ext uri="{BB962C8B-B14F-4D97-AF65-F5344CB8AC3E}">
        <p14:creationId xmlns:p14="http://schemas.microsoft.com/office/powerpoint/2010/main" val="36081591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2131404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927100" y="0"/>
            <a:ext cx="7287699" cy="6858000"/>
          </a:xfrm>
          <a:prstGeom prst="rect">
            <a:avLst/>
          </a:prstGeom>
        </p:spPr>
      </p:pic>
      <p:pic>
        <p:nvPicPr>
          <p:cNvPr id="5" name="Picture 4"/>
          <p:cNvPicPr>
            <a:picLocks noChangeAspect="1"/>
          </p:cNvPicPr>
          <p:nvPr/>
        </p:nvPicPr>
        <p:blipFill>
          <a:blip r:embed="rId4"/>
          <a:stretch>
            <a:fillRect/>
          </a:stretch>
        </p:blipFill>
        <p:spPr>
          <a:xfrm>
            <a:off x="-12700" y="381000"/>
            <a:ext cx="9144000" cy="5872480"/>
          </a:xfrm>
          <a:prstGeom prst="rect">
            <a:avLst/>
          </a:prstGeom>
        </p:spPr>
      </p:pic>
    </p:spTree>
    <p:extLst>
      <p:ext uri="{BB962C8B-B14F-4D97-AF65-F5344CB8AC3E}">
        <p14:creationId xmlns:p14="http://schemas.microsoft.com/office/powerpoint/2010/main" val="18756694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 </a:t>
            </a:r>
            <a:r>
              <a:rPr lang="en-US" dirty="0" smtClean="0"/>
              <a:t>Activity</a:t>
            </a:r>
            <a:endParaRPr lang="en-US" dirty="0"/>
          </a:p>
        </p:txBody>
      </p:sp>
      <p:sp>
        <p:nvSpPr>
          <p:cNvPr id="3" name="Content Placeholder 2"/>
          <p:cNvSpPr>
            <a:spLocks noGrp="1"/>
          </p:cNvSpPr>
          <p:nvPr>
            <p:ph idx="1"/>
          </p:nvPr>
        </p:nvSpPr>
        <p:spPr>
          <a:xfrm>
            <a:off x="457200" y="1117600"/>
            <a:ext cx="8229600" cy="5511800"/>
          </a:xfrm>
        </p:spPr>
        <p:txBody>
          <a:bodyPr>
            <a:normAutofit fontScale="92500" lnSpcReduction="10000"/>
          </a:bodyPr>
          <a:lstStyle/>
          <a:p>
            <a:r>
              <a:rPr lang="en-US" dirty="0" smtClean="0"/>
              <a:t>Find a Vis</a:t>
            </a:r>
            <a:endParaRPr lang="en-US" dirty="0"/>
          </a:p>
          <a:p>
            <a:pPr lvl="1"/>
            <a:r>
              <a:rPr lang="en-US" dirty="0"/>
              <a:t>Everyone </a:t>
            </a:r>
            <a:r>
              <a:rPr lang="en-US" dirty="0" smtClean="0"/>
              <a:t>get in a </a:t>
            </a:r>
            <a:r>
              <a:rPr lang="en-US" dirty="0" smtClean="0"/>
              <a:t>group of 3 </a:t>
            </a:r>
            <a:r>
              <a:rPr lang="en-US" dirty="0" smtClean="0"/>
              <a:t>and find a </a:t>
            </a:r>
            <a:r>
              <a:rPr lang="en-US" dirty="0"/>
              <a:t>visualization </a:t>
            </a:r>
            <a:r>
              <a:rPr lang="en-US" dirty="0" smtClean="0"/>
              <a:t>for critique </a:t>
            </a:r>
            <a:r>
              <a:rPr lang="en-US" dirty="0" smtClean="0"/>
              <a:t>from </a:t>
            </a:r>
            <a:r>
              <a:rPr lang="en-US" dirty="0" err="1" smtClean="0"/>
              <a:t>Reddit</a:t>
            </a:r>
            <a:r>
              <a:rPr lang="en-US" dirty="0" smtClean="0"/>
              <a:t>: </a:t>
            </a:r>
            <a:r>
              <a:rPr lang="en-US" dirty="0" smtClean="0">
                <a:hlinkClick r:id="rId3"/>
              </a:rPr>
              <a:t>https</a:t>
            </a:r>
            <a:r>
              <a:rPr lang="en-US" dirty="0">
                <a:hlinkClick r:id="rId3"/>
              </a:rPr>
              <a:t>://www.reddit.com/r/dataisugly</a:t>
            </a:r>
            <a:r>
              <a:rPr lang="en-US" dirty="0" smtClean="0">
                <a:hlinkClick r:id="rId3"/>
              </a:rPr>
              <a:t>/</a:t>
            </a:r>
            <a:r>
              <a:rPr lang="en-US" dirty="0" smtClean="0"/>
              <a:t> </a:t>
            </a:r>
            <a:endParaRPr lang="en-US" dirty="0"/>
          </a:p>
          <a:p>
            <a:endParaRPr lang="en-US" dirty="0" smtClean="0"/>
          </a:p>
          <a:p>
            <a:r>
              <a:rPr lang="en-US" dirty="0" smtClean="0"/>
              <a:t>What’s design </a:t>
            </a:r>
            <a:r>
              <a:rPr lang="en-US" dirty="0"/>
              <a:t>goal / intent </a:t>
            </a:r>
            <a:r>
              <a:rPr lang="en-US" dirty="0" smtClean="0"/>
              <a:t>/ objective </a:t>
            </a:r>
          </a:p>
          <a:p>
            <a:pPr lvl="1"/>
            <a:r>
              <a:rPr lang="en-US" dirty="0" smtClean="0"/>
              <a:t>What is success for this visualization?</a:t>
            </a:r>
            <a:endParaRPr lang="en-US" dirty="0"/>
          </a:p>
          <a:p>
            <a:endParaRPr lang="en-US" dirty="0" smtClean="0"/>
          </a:p>
          <a:p>
            <a:r>
              <a:rPr lang="en-US" dirty="0" smtClean="0"/>
              <a:t>Assess success / failure </a:t>
            </a:r>
            <a:r>
              <a:rPr lang="en-US" dirty="0" err="1" smtClean="0"/>
              <a:t>w.r.t</a:t>
            </a:r>
            <a:r>
              <a:rPr lang="en-US" dirty="0" smtClean="0"/>
              <a:t>. objective</a:t>
            </a:r>
            <a:endParaRPr lang="en-US" dirty="0" smtClean="0"/>
          </a:p>
          <a:p>
            <a:pPr lvl="1"/>
            <a:r>
              <a:rPr lang="en-US" dirty="0" smtClean="0"/>
              <a:t>What </a:t>
            </a:r>
            <a:r>
              <a:rPr lang="en-US" dirty="0" smtClean="0"/>
              <a:t>are </a:t>
            </a:r>
            <a:r>
              <a:rPr lang="en-US" dirty="0"/>
              <a:t>e</a:t>
            </a:r>
            <a:r>
              <a:rPr lang="en-US" dirty="0" smtClean="0"/>
              <a:t>lements of design related to objective</a:t>
            </a:r>
          </a:p>
          <a:p>
            <a:pPr lvl="1"/>
            <a:r>
              <a:rPr lang="en-US" dirty="0"/>
              <a:t>A</a:t>
            </a:r>
            <a:r>
              <a:rPr lang="en-US" dirty="0" smtClean="0"/>
              <a:t>re they effective in achieving objective?</a:t>
            </a:r>
          </a:p>
          <a:p>
            <a:pPr lvl="1"/>
            <a:r>
              <a:rPr lang="en-US" dirty="0" smtClean="0"/>
              <a:t>Can </a:t>
            </a:r>
            <a:r>
              <a:rPr lang="en-US" dirty="0" smtClean="0"/>
              <a:t>you suggest a constructive way to improve something?</a:t>
            </a:r>
          </a:p>
          <a:p>
            <a:pPr lvl="1"/>
            <a:r>
              <a:rPr lang="en-US" dirty="0" smtClean="0"/>
              <a:t>(Or</a:t>
            </a:r>
            <a:r>
              <a:rPr lang="en-US" dirty="0" smtClean="0"/>
              <a:t>, reverse critique, suggest ways to make it worse</a:t>
            </a:r>
            <a:r>
              <a:rPr lang="en-US" dirty="0" smtClean="0"/>
              <a:t>!)</a:t>
            </a:r>
            <a:endParaRPr lang="en-US" dirty="0" smtClean="0"/>
          </a:p>
          <a:p>
            <a:endParaRPr lang="en-US" dirty="0"/>
          </a:p>
          <a:p>
            <a:r>
              <a:rPr lang="en-US" dirty="0" smtClean="0"/>
              <a:t>Why or Why Not? </a:t>
            </a:r>
          </a:p>
          <a:p>
            <a:pPr lvl="1"/>
            <a:r>
              <a:rPr lang="en-US" dirty="0" smtClean="0"/>
              <a:t>Should </a:t>
            </a:r>
            <a:r>
              <a:rPr lang="en-US" dirty="0" smtClean="0"/>
              <a:t>be based on evidence, design principles; not about taste or </a:t>
            </a:r>
            <a:r>
              <a:rPr lang="en-US" dirty="0" smtClean="0"/>
              <a:t>preference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2299508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Baselines</a:t>
            </a:r>
            <a:endParaRPr lang="en-US" dirty="0"/>
          </a:p>
        </p:txBody>
      </p:sp>
      <p:pic>
        <p:nvPicPr>
          <p:cNvPr id="5" name="Picture 4"/>
          <p:cNvPicPr>
            <a:picLocks noChangeAspect="1"/>
          </p:cNvPicPr>
          <p:nvPr/>
        </p:nvPicPr>
        <p:blipFill>
          <a:blip r:embed="rId3"/>
          <a:stretch>
            <a:fillRect/>
          </a:stretch>
        </p:blipFill>
        <p:spPr>
          <a:xfrm>
            <a:off x="1968500" y="3810000"/>
            <a:ext cx="5207000" cy="2578100"/>
          </a:xfrm>
          <a:prstGeom prst="rect">
            <a:avLst/>
          </a:prstGeom>
        </p:spPr>
      </p:pic>
      <p:pic>
        <p:nvPicPr>
          <p:cNvPr id="6" name="Picture 5"/>
          <p:cNvPicPr>
            <a:picLocks noChangeAspect="1"/>
          </p:cNvPicPr>
          <p:nvPr/>
        </p:nvPicPr>
        <p:blipFill>
          <a:blip r:embed="rId4"/>
          <a:stretch>
            <a:fillRect/>
          </a:stretch>
        </p:blipFill>
        <p:spPr>
          <a:xfrm>
            <a:off x="1968500" y="1066800"/>
            <a:ext cx="5283200" cy="2540000"/>
          </a:xfrm>
          <a:prstGeom prst="rect">
            <a:avLst/>
          </a:prstGeom>
        </p:spPr>
      </p:pic>
      <p:sp>
        <p:nvSpPr>
          <p:cNvPr id="7" name="Rectangle 6"/>
          <p:cNvSpPr/>
          <p:nvPr/>
        </p:nvSpPr>
        <p:spPr>
          <a:xfrm>
            <a:off x="2641600" y="6601599"/>
            <a:ext cx="6477000" cy="276999"/>
          </a:xfrm>
          <a:prstGeom prst="rect">
            <a:avLst/>
          </a:prstGeom>
        </p:spPr>
        <p:txBody>
          <a:bodyPr wrap="square">
            <a:spAutoFit/>
          </a:bodyPr>
          <a:lstStyle/>
          <a:p>
            <a:pPr algn="r"/>
            <a:r>
              <a:rPr lang="en-US" sz="1200" i="1" dirty="0" smtClean="0"/>
              <a:t>Source: Cairo. Graphics Lies, Misleading Visuals.. </a:t>
            </a:r>
            <a:endParaRPr lang="en-US" sz="1200" i="1" dirty="0"/>
          </a:p>
        </p:txBody>
      </p:sp>
    </p:spTree>
    <p:extLst>
      <p:ext uri="{BB962C8B-B14F-4D97-AF65-F5344CB8AC3E}">
        <p14:creationId xmlns:p14="http://schemas.microsoft.com/office/powerpoint/2010/main" val="6873379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Aggregates</a:t>
            </a:r>
            <a:endParaRPr lang="en-US" dirty="0"/>
          </a:p>
        </p:txBody>
      </p:sp>
      <p:pic>
        <p:nvPicPr>
          <p:cNvPr id="4" name="Picture 3"/>
          <p:cNvPicPr>
            <a:picLocks noChangeAspect="1"/>
          </p:cNvPicPr>
          <p:nvPr/>
        </p:nvPicPr>
        <p:blipFill>
          <a:blip r:embed="rId3"/>
          <a:stretch>
            <a:fillRect/>
          </a:stretch>
        </p:blipFill>
        <p:spPr>
          <a:xfrm>
            <a:off x="2463800" y="927100"/>
            <a:ext cx="4216400" cy="5473700"/>
          </a:xfrm>
          <a:prstGeom prst="rect">
            <a:avLst/>
          </a:prstGeom>
        </p:spPr>
      </p:pic>
      <p:pic>
        <p:nvPicPr>
          <p:cNvPr id="5" name="Picture 4"/>
          <p:cNvPicPr>
            <a:picLocks noChangeAspect="1"/>
          </p:cNvPicPr>
          <p:nvPr/>
        </p:nvPicPr>
        <p:blipFill>
          <a:blip r:embed="rId4"/>
          <a:stretch>
            <a:fillRect/>
          </a:stretch>
        </p:blipFill>
        <p:spPr>
          <a:xfrm>
            <a:off x="0" y="858347"/>
            <a:ext cx="9144000" cy="5694853"/>
          </a:xfrm>
          <a:prstGeom prst="rect">
            <a:avLst/>
          </a:prstGeom>
        </p:spPr>
      </p:pic>
    </p:spTree>
    <p:extLst>
      <p:ext uri="{BB962C8B-B14F-4D97-AF65-F5344CB8AC3E}">
        <p14:creationId xmlns:p14="http://schemas.microsoft.com/office/powerpoint/2010/main" val="35380620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Graphical Integrity: Aggregates</a:t>
            </a:r>
            <a:endParaRPr lang="en-US" dirty="0"/>
          </a:p>
        </p:txBody>
      </p:sp>
      <p:pic>
        <p:nvPicPr>
          <p:cNvPr id="4" name="Picture 3"/>
          <p:cNvPicPr>
            <a:picLocks noChangeAspect="1"/>
          </p:cNvPicPr>
          <p:nvPr/>
        </p:nvPicPr>
        <p:blipFill>
          <a:blip r:embed="rId3"/>
          <a:stretch>
            <a:fillRect/>
          </a:stretch>
        </p:blipFill>
        <p:spPr>
          <a:xfrm>
            <a:off x="1879600" y="1752600"/>
            <a:ext cx="5372100" cy="3352800"/>
          </a:xfrm>
          <a:prstGeom prst="rect">
            <a:avLst/>
          </a:prstGeom>
        </p:spPr>
      </p:pic>
      <p:sp>
        <p:nvSpPr>
          <p:cNvPr id="5" name="Rectangle 4"/>
          <p:cNvSpPr/>
          <p:nvPr/>
        </p:nvSpPr>
        <p:spPr>
          <a:xfrm>
            <a:off x="2641600" y="6601599"/>
            <a:ext cx="6477000" cy="276999"/>
          </a:xfrm>
          <a:prstGeom prst="rect">
            <a:avLst/>
          </a:prstGeom>
        </p:spPr>
        <p:txBody>
          <a:bodyPr wrap="square">
            <a:spAutoFit/>
          </a:bodyPr>
          <a:lstStyle/>
          <a:p>
            <a:pPr algn="r"/>
            <a:r>
              <a:rPr lang="en-US" sz="1200" i="1" dirty="0" smtClean="0"/>
              <a:t>Source: Cairo. Graphics Lies, Misleading Visuals.. </a:t>
            </a:r>
            <a:endParaRPr lang="en-US" sz="1200" i="1" dirty="0"/>
          </a:p>
        </p:txBody>
      </p:sp>
    </p:spTree>
    <p:extLst>
      <p:ext uri="{BB962C8B-B14F-4D97-AF65-F5344CB8AC3E}">
        <p14:creationId xmlns:p14="http://schemas.microsoft.com/office/powerpoint/2010/main" val="36441266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Integrity: Aggregates</a:t>
            </a:r>
            <a:endParaRPr lang="en-US" dirty="0"/>
          </a:p>
        </p:txBody>
      </p:sp>
      <p:pic>
        <p:nvPicPr>
          <p:cNvPr id="3" name="Picture 2"/>
          <p:cNvPicPr>
            <a:picLocks noChangeAspect="1"/>
          </p:cNvPicPr>
          <p:nvPr/>
        </p:nvPicPr>
        <p:blipFill>
          <a:blip r:embed="rId3"/>
          <a:stretch>
            <a:fillRect/>
          </a:stretch>
        </p:blipFill>
        <p:spPr>
          <a:xfrm>
            <a:off x="2555564" y="1625600"/>
            <a:ext cx="4032871" cy="4038600"/>
          </a:xfrm>
          <a:prstGeom prst="rect">
            <a:avLst/>
          </a:prstGeom>
        </p:spPr>
      </p:pic>
      <p:pic>
        <p:nvPicPr>
          <p:cNvPr id="6" name="Picture 5"/>
          <p:cNvPicPr>
            <a:picLocks noChangeAspect="1"/>
          </p:cNvPicPr>
          <p:nvPr/>
        </p:nvPicPr>
        <p:blipFill>
          <a:blip r:embed="rId4"/>
          <a:stretch>
            <a:fillRect/>
          </a:stretch>
        </p:blipFill>
        <p:spPr>
          <a:xfrm>
            <a:off x="1171098" y="914400"/>
            <a:ext cx="6801804" cy="5257800"/>
          </a:xfrm>
          <a:prstGeom prst="rect">
            <a:avLst/>
          </a:prstGeom>
        </p:spPr>
      </p:pic>
      <p:sp>
        <p:nvSpPr>
          <p:cNvPr id="7" name="Rectangle 6"/>
          <p:cNvSpPr/>
          <p:nvPr/>
        </p:nvSpPr>
        <p:spPr>
          <a:xfrm>
            <a:off x="2641600" y="6601599"/>
            <a:ext cx="6477000" cy="276999"/>
          </a:xfrm>
          <a:prstGeom prst="rect">
            <a:avLst/>
          </a:prstGeom>
        </p:spPr>
        <p:txBody>
          <a:bodyPr wrap="square">
            <a:spAutoFit/>
          </a:bodyPr>
          <a:lstStyle/>
          <a:p>
            <a:pPr algn="r"/>
            <a:r>
              <a:rPr lang="en-US" sz="1200" i="1" dirty="0" smtClean="0"/>
              <a:t>Source: Data + Design. Chapter 18: Common Visualization Mistakes. </a:t>
            </a:r>
            <a:endParaRPr lang="en-US" sz="1200" i="1" dirty="0"/>
          </a:p>
        </p:txBody>
      </p:sp>
    </p:spTree>
    <p:extLst>
      <p:ext uri="{BB962C8B-B14F-4D97-AF65-F5344CB8AC3E}">
        <p14:creationId xmlns:p14="http://schemas.microsoft.com/office/powerpoint/2010/main" val="15529052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498600" y="0"/>
            <a:ext cx="6146800" cy="6663131"/>
          </a:xfrm>
          <a:prstGeom prst="rect">
            <a:avLst/>
          </a:prstGeom>
        </p:spPr>
      </p:pic>
      <p:sp>
        <p:nvSpPr>
          <p:cNvPr id="5" name="Rectangle 4"/>
          <p:cNvSpPr/>
          <p:nvPr/>
        </p:nvSpPr>
        <p:spPr>
          <a:xfrm>
            <a:off x="7420327" y="6581001"/>
            <a:ext cx="1736373" cy="276999"/>
          </a:xfrm>
          <a:prstGeom prst="rect">
            <a:avLst/>
          </a:prstGeom>
        </p:spPr>
        <p:txBody>
          <a:bodyPr wrap="none">
            <a:spAutoFit/>
          </a:bodyPr>
          <a:lstStyle/>
          <a:p>
            <a:r>
              <a:rPr lang="en-US" sz="1200" dirty="0">
                <a:latin typeface="Helvetica"/>
                <a:cs typeface="Helvetica"/>
              </a:rPr>
              <a:t>https://</a:t>
            </a:r>
            <a:r>
              <a:rPr lang="en-US" sz="1200" dirty="0" err="1">
                <a:latin typeface="Helvetica"/>
                <a:cs typeface="Helvetica"/>
              </a:rPr>
              <a:t>xkcd.com</a:t>
            </a:r>
            <a:r>
              <a:rPr lang="en-US" sz="1200" dirty="0">
                <a:latin typeface="Helvetica"/>
                <a:cs typeface="Helvetica"/>
              </a:rPr>
              <a:t>/1138/</a:t>
            </a:r>
          </a:p>
        </p:txBody>
      </p:sp>
    </p:spTree>
    <p:extLst>
      <p:ext uri="{BB962C8B-B14F-4D97-AF65-F5344CB8AC3E}">
        <p14:creationId xmlns:p14="http://schemas.microsoft.com/office/powerpoint/2010/main" val="12370526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53287</TotalTime>
  <Words>2704</Words>
  <Application>Microsoft Macintosh PowerPoint</Application>
  <PresentationFormat>On-screen Show (4:3)</PresentationFormat>
  <Paragraphs>256</Paragraphs>
  <Slides>41</Slides>
  <Notes>33</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Ethics</vt:lpstr>
      <vt:lpstr>Ethical Principles in Journalism</vt:lpstr>
      <vt:lpstr>PowerPoint Presentation</vt:lpstr>
      <vt:lpstr>Graphical Integrity: Baselines</vt:lpstr>
      <vt:lpstr>Graphical Integrity: Aggregates</vt:lpstr>
      <vt:lpstr>Graphical Integrity: Aggregates</vt:lpstr>
      <vt:lpstr>Graphical Integrity: Aggregates</vt:lpstr>
      <vt:lpstr>PowerPoint Presentation</vt:lpstr>
      <vt:lpstr>Graphical Integrity: Normalization</vt:lpstr>
      <vt:lpstr>Graphical Integrity: Definitions</vt:lpstr>
      <vt:lpstr>Graphical Integrity: Encoding</vt:lpstr>
      <vt:lpstr>Graphical Integrity: Perspective</vt:lpstr>
      <vt:lpstr>Graphical Integrity: Perspective</vt:lpstr>
      <vt:lpstr>Graphical Integrity: Filtering</vt:lpstr>
      <vt:lpstr>Truncated y-axis</vt:lpstr>
      <vt:lpstr>Implied Relationships</vt:lpstr>
      <vt:lpstr>Implied Relationships</vt:lpstr>
      <vt:lpstr>Vis Deception</vt:lpstr>
      <vt:lpstr>Vis Rhetoric – Chart Wars</vt:lpstr>
      <vt:lpstr>Vis Rhetoric</vt:lpstr>
      <vt:lpstr>Redesign for Clarity</vt:lpstr>
      <vt:lpstr>Rhetorical Layers</vt:lpstr>
      <vt:lpstr>Vis Rhetoric: Connotation</vt:lpstr>
      <vt:lpstr>Vis Rhetoric: Orientation</vt:lpstr>
      <vt:lpstr>Vis Rhetoric: Animation</vt:lpstr>
      <vt:lpstr>Vis Rhetoric: Rhetorical questions</vt:lpstr>
      <vt:lpstr>Vis Rhetoric: Metaphor</vt:lpstr>
      <vt:lpstr>Critique</vt:lpstr>
      <vt:lpstr>Reactive Feedback</vt:lpstr>
      <vt:lpstr>Directive Feedback</vt:lpstr>
      <vt:lpstr>Critique</vt:lpstr>
      <vt:lpstr>A Framework for Critique</vt:lpstr>
      <vt:lpstr>To Reiterate</vt:lpstr>
      <vt:lpstr>Critique by Redesign</vt:lpstr>
      <vt:lpstr>Critique by Redesign</vt:lpstr>
      <vt:lpstr>An Example</vt:lpstr>
      <vt:lpstr>An Example Critique</vt:lpstr>
      <vt:lpstr>PowerPoint Presentation</vt:lpstr>
      <vt:lpstr>Critique Activity</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588</cp:revision>
  <cp:lastPrinted>2015-03-09T21:09:22Z</cp:lastPrinted>
  <dcterms:created xsi:type="dcterms:W3CDTF">2011-09-25T22:28:55Z</dcterms:created>
  <dcterms:modified xsi:type="dcterms:W3CDTF">2016-10-21T19:11:26Z</dcterms:modified>
</cp:coreProperties>
</file>